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3.jpg" ContentType="image/gif"/>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19"/>
  </p:notesMasterIdLst>
  <p:handoutMasterIdLst>
    <p:handoutMasterId r:id="rId20"/>
  </p:handoutMasterIdLst>
  <p:sldIdLst>
    <p:sldId id="561" r:id="rId2"/>
    <p:sldId id="557" r:id="rId3"/>
    <p:sldId id="562" r:id="rId4"/>
    <p:sldId id="309" r:id="rId5"/>
    <p:sldId id="554" r:id="rId6"/>
    <p:sldId id="555" r:id="rId7"/>
    <p:sldId id="544" r:id="rId8"/>
    <p:sldId id="525" r:id="rId9"/>
    <p:sldId id="563" r:id="rId10"/>
    <p:sldId id="545" r:id="rId11"/>
    <p:sldId id="552" r:id="rId12"/>
    <p:sldId id="528" r:id="rId13"/>
    <p:sldId id="529" r:id="rId14"/>
    <p:sldId id="530" r:id="rId15"/>
    <p:sldId id="556" r:id="rId16"/>
    <p:sldId id="532" r:id="rId17"/>
    <p:sldId id="546" r:id="rId18"/>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550C"/>
    <a:srgbClr val="03244D"/>
    <a:srgbClr val="21064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44"/>
    <p:restoredTop sz="70341" autoAdjust="0"/>
  </p:normalViewPr>
  <p:slideViewPr>
    <p:cSldViewPr>
      <p:cViewPr varScale="1">
        <p:scale>
          <a:sx n="90" d="100"/>
          <a:sy n="90" d="100"/>
        </p:scale>
        <p:origin x="240" y="1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3133B3-1149-F84D-A7E2-2868211EDB8E}" type="datetimeFigureOut">
              <a:rPr lang="en-US" smtClean="0"/>
              <a:t>8/27/18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EEC51A-86D1-9340-838A-F62A2D54068E}" type="slidenum">
              <a:rPr lang="en-US" smtClean="0"/>
              <a:t>‹#›</a:t>
            </a:fld>
            <a:endParaRPr lang="en-US"/>
          </a:p>
        </p:txBody>
      </p:sp>
    </p:spTree>
    <p:extLst>
      <p:ext uri="{BB962C8B-B14F-4D97-AF65-F5344CB8AC3E}">
        <p14:creationId xmlns:p14="http://schemas.microsoft.com/office/powerpoint/2010/main" val="1414207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FC062BE1-9E58-E44B-AEF2-88288090696B}" type="datetimeFigureOut">
              <a:rPr lang="en-US"/>
              <a:pPr>
                <a:defRPr/>
              </a:pPr>
              <a:t>8/27/18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E125A137-AA7B-6040-BEE2-8CA520FC8CED}" type="slidenum">
              <a:rPr lang="en-US"/>
              <a:pPr>
                <a:defRPr/>
              </a:pPr>
              <a:t>‹#›</a:t>
            </a:fld>
            <a:endParaRPr lang="en-US"/>
          </a:p>
        </p:txBody>
      </p:sp>
    </p:spTree>
    <p:extLst>
      <p:ext uri="{BB962C8B-B14F-4D97-AF65-F5344CB8AC3E}">
        <p14:creationId xmlns:p14="http://schemas.microsoft.com/office/powerpoint/2010/main" val="3735048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Darwin_(operating_system)" TargetMode="External"/><Relationship Id="rId13" Type="http://schemas.openxmlformats.org/officeDocument/2006/relationships/hyperlink" Target="https://en.wikipedia.org/wiki/Unix" TargetMode="External"/><Relationship Id="rId18" Type="http://schemas.openxmlformats.org/officeDocument/2006/relationships/hyperlink" Target="https://en.wikipedia.org/wiki/Mach_kernel" TargetMode="External"/><Relationship Id="rId3" Type="http://schemas.openxmlformats.org/officeDocument/2006/relationships/hyperlink" Target="https://en.wikipedia.org/wiki/Operating_system" TargetMode="External"/><Relationship Id="rId21" Type="http://schemas.openxmlformats.org/officeDocument/2006/relationships/hyperlink" Target="https://en.wikipedia.org/wiki/Objective-C" TargetMode="External"/><Relationship Id="rId7" Type="http://schemas.openxmlformats.org/officeDocument/2006/relationships/hyperlink" Target="https://en.wikipedia.org/wiki/Free_and_open-source_software" TargetMode="External"/><Relationship Id="rId12" Type="http://schemas.openxmlformats.org/officeDocument/2006/relationships/hyperlink" Target="https://en.wikipedia.org/wiki/Abbreviation" TargetMode="External"/><Relationship Id="rId17" Type="http://schemas.openxmlformats.org/officeDocument/2006/relationships/hyperlink" Target="https://en.wikipedia.org/wiki/Hybrid_kernel" TargetMode="External"/><Relationship Id="rId25" Type="http://schemas.openxmlformats.org/officeDocument/2006/relationships/hyperlink" Target="https://en.wikipedia.org/wiki/I/O_Kit" TargetMode="External"/><Relationship Id="rId2" Type="http://schemas.openxmlformats.org/officeDocument/2006/relationships/slide" Target="../slides/slide14.xml"/><Relationship Id="rId16" Type="http://schemas.openxmlformats.org/officeDocument/2006/relationships/hyperlink" Target="https://en.wikipedia.org/wiki/NeXTSTEP" TargetMode="External"/><Relationship Id="rId20" Type="http://schemas.openxmlformats.org/officeDocument/2006/relationships/hyperlink" Target="https://en.wikipedia.org/wiki/Berkeley_Software_Distribution#4.3BSD" TargetMode="External"/><Relationship Id="rId1" Type="http://schemas.openxmlformats.org/officeDocument/2006/relationships/notesMaster" Target="../notesMasters/notesMaster1.xml"/><Relationship Id="rId6" Type="http://schemas.openxmlformats.org/officeDocument/2006/relationships/hyperlink" Target="https://en.wikipedia.org/wiki/MacOS" TargetMode="External"/><Relationship Id="rId11" Type="http://schemas.openxmlformats.org/officeDocument/2006/relationships/hyperlink" Target="https://en.wikipedia.org/wiki/WatchOS" TargetMode="External"/><Relationship Id="rId24" Type="http://schemas.openxmlformats.org/officeDocument/2006/relationships/hyperlink" Target="https://en.wikipedia.org/wiki/C++" TargetMode="External"/><Relationship Id="rId5" Type="http://schemas.openxmlformats.org/officeDocument/2006/relationships/hyperlink" Target="https://en.wikipedia.org/wiki/Apple_Inc." TargetMode="External"/><Relationship Id="rId15" Type="http://schemas.openxmlformats.org/officeDocument/2006/relationships/hyperlink" Target="https://en.wikipedia.org/wiki/NeXT" TargetMode="External"/><Relationship Id="rId23" Type="http://schemas.openxmlformats.org/officeDocument/2006/relationships/hyperlink" Target="https://en.wikipedia.org/wiki/FreeBSD" TargetMode="External"/><Relationship Id="rId10" Type="http://schemas.openxmlformats.org/officeDocument/2006/relationships/hyperlink" Target="https://en.wikipedia.org/wiki/TvOS" TargetMode="External"/><Relationship Id="rId19" Type="http://schemas.openxmlformats.org/officeDocument/2006/relationships/hyperlink" Target="https://en.wikipedia.org/wiki/Carnegie_Mellon_University" TargetMode="External"/><Relationship Id="rId4" Type="http://schemas.openxmlformats.org/officeDocument/2006/relationships/hyperlink" Target="https://en.wikipedia.org/wiki/Kernel_(computer_science)" TargetMode="External"/><Relationship Id="rId9" Type="http://schemas.openxmlformats.org/officeDocument/2006/relationships/hyperlink" Target="https://en.wikipedia.org/wiki/IOS" TargetMode="External"/><Relationship Id="rId14" Type="http://schemas.openxmlformats.org/officeDocument/2006/relationships/hyperlink" Target="https://en.wikipedia.org/wiki/XNU#cite_note-1" TargetMode="External"/><Relationship Id="rId22" Type="http://schemas.openxmlformats.org/officeDocument/2006/relationships/hyperlink" Target="https://en.wikipedia.org/wiki/Wikipedia:Citation_needed"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Tablet_computer" TargetMode="External"/><Relationship Id="rId13" Type="http://schemas.openxmlformats.org/officeDocument/2006/relationships/hyperlink" Target="https://en.wikipedia.org/wiki/Android_Auto" TargetMode="External"/><Relationship Id="rId3" Type="http://schemas.openxmlformats.org/officeDocument/2006/relationships/hyperlink" Target="https://en.wikipedia.org/wiki/Mobile_operating_system" TargetMode="External"/><Relationship Id="rId7" Type="http://schemas.openxmlformats.org/officeDocument/2006/relationships/hyperlink" Target="https://en.wikipedia.org/wiki/Smartphone" TargetMode="External"/><Relationship Id="rId12" Type="http://schemas.openxmlformats.org/officeDocument/2006/relationships/hyperlink" Target="https://en.wikipedia.org/wiki/Android_TV" TargetMode="External"/><Relationship Id="rId17" Type="http://schemas.openxmlformats.org/officeDocument/2006/relationships/hyperlink" Target="https://en.wikipedia.org/wiki/Digital_camera" TargetMode="External"/><Relationship Id="rId2" Type="http://schemas.openxmlformats.org/officeDocument/2006/relationships/slide" Target="../slides/slide15.xml"/><Relationship Id="rId16" Type="http://schemas.openxmlformats.org/officeDocument/2006/relationships/hyperlink" Target="https://en.wikipedia.org/wiki/Video_game_console" TargetMode="External"/><Relationship Id="rId1" Type="http://schemas.openxmlformats.org/officeDocument/2006/relationships/notesMaster" Target="../notesMasters/notesMaster1.xml"/><Relationship Id="rId6" Type="http://schemas.openxmlformats.org/officeDocument/2006/relationships/hyperlink" Target="https://en.wikipedia.org/wiki/Touchscreen" TargetMode="External"/><Relationship Id="rId11" Type="http://schemas.openxmlformats.org/officeDocument/2006/relationships/hyperlink" Target="https://en.wikipedia.org/wiki/Virtual_keyboard" TargetMode="External"/><Relationship Id="rId5" Type="http://schemas.openxmlformats.org/officeDocument/2006/relationships/hyperlink" Target="https://en.wikipedia.org/wiki/Linux_kernel" TargetMode="External"/><Relationship Id="rId15" Type="http://schemas.openxmlformats.org/officeDocument/2006/relationships/hyperlink" Target="https://en.wikipedia.org/wiki/Laptop" TargetMode="External"/><Relationship Id="rId10" Type="http://schemas.openxmlformats.org/officeDocument/2006/relationships/hyperlink" Target="https://en.wikipedia.org/wiki/Direct_manipulation_interface" TargetMode="External"/><Relationship Id="rId4" Type="http://schemas.openxmlformats.org/officeDocument/2006/relationships/hyperlink" Target="https://en.wikipedia.org/wiki/Google" TargetMode="External"/><Relationship Id="rId9" Type="http://schemas.openxmlformats.org/officeDocument/2006/relationships/hyperlink" Target="https://en.wikipedia.org/wiki/User_interface" TargetMode="External"/><Relationship Id="rId14" Type="http://schemas.openxmlformats.org/officeDocument/2006/relationships/hyperlink" Target="https://en.wikipedia.org/wiki/Android_Wea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Inter-process_communication"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Thread_(computer_scienc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Address_space" TargetMode="External"/><Relationship Id="rId5" Type="http://schemas.openxmlformats.org/officeDocument/2006/relationships/hyperlink" Target="https://en.wikipedia.org/wiki/Operating_system" TargetMode="External"/><Relationship Id="rId4" Type="http://schemas.openxmlformats.org/officeDocument/2006/relationships/hyperlink" Target="https://en.wikipedia.org/wiki/Softwar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Give a time cushion at the end of the project</a:t>
            </a:r>
            <a:endParaRPr lang="en-US" dirty="0"/>
          </a:p>
          <a:p>
            <a:r>
              <a:rPr lang="en-US" dirty="0"/>
              <a:t>People get sick, documents get deleted, group members are irresponsible. For the unexpected and unaccounted for issues, set an earlier date than the actual due date for the project to be completed. By giving the team a few extra days as a time cushion, catastrophes and dilemmas can be solved by the time of the teacher’s due date.</a:t>
            </a:r>
          </a:p>
          <a:p>
            <a:endParaRPr lang="en-US" dirty="0"/>
          </a:p>
        </p:txBody>
      </p:sp>
      <p:sp>
        <p:nvSpPr>
          <p:cNvPr id="4" name="Slide Number Placeholder 3"/>
          <p:cNvSpPr>
            <a:spLocks noGrp="1"/>
          </p:cNvSpPr>
          <p:nvPr>
            <p:ph type="sldNum" sz="quarter" idx="10"/>
          </p:nvPr>
        </p:nvSpPr>
        <p:spPr/>
        <p:txBody>
          <a:bodyPr/>
          <a:lstStyle/>
          <a:p>
            <a:pPr>
              <a:defRPr/>
            </a:pPr>
            <a:fld id="{73DB2B12-9717-4205-B63F-3338FD21AEF5}" type="slidenum">
              <a:rPr lang="en-US" smtClean="0"/>
              <a:pPr>
                <a:defRPr/>
              </a:pPr>
              <a:t>1</a:t>
            </a:fld>
            <a:endParaRPr lang="en-US"/>
          </a:p>
        </p:txBody>
      </p:sp>
    </p:spTree>
    <p:extLst>
      <p:ext uri="{BB962C8B-B14F-4D97-AF65-F5344CB8AC3E}">
        <p14:creationId xmlns:p14="http://schemas.microsoft.com/office/powerpoint/2010/main" val="194414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A20093CD-5DFF-D844-A5FE-8403173F84A7}" type="slidenum">
              <a:rPr lang="en-US">
                <a:latin typeface="Times New Roman" charset="0"/>
              </a:rPr>
              <a:pPr/>
              <a:t>12</a:t>
            </a:fld>
            <a:endParaRPr lang="en-US">
              <a:latin typeface="Times New Roman" charset="0"/>
            </a:endParaRPr>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a:latin typeface="Helvetica" charset="0"/>
                <a:ea typeface="MS PGothic" charset="0"/>
              </a:rPr>
              <a:t>Most modern operating systems are actually not one pure model</a:t>
            </a:r>
          </a:p>
          <a:p>
            <a:pPr lvl="1"/>
            <a:r>
              <a:rPr lang="en-US" dirty="0">
                <a:latin typeface="Helvetica" charset="0"/>
                <a:ea typeface="MS PGothic" charset="0"/>
              </a:rPr>
              <a:t>Hybrid combines multiple approaches to address performance, security, usability needs</a:t>
            </a:r>
          </a:p>
          <a:p>
            <a:pPr lvl="1"/>
            <a:r>
              <a:rPr lang="en-US" dirty="0">
                <a:latin typeface="Helvetica" charset="0"/>
                <a:ea typeface="MS PGothic" charset="0"/>
              </a:rPr>
              <a:t>Linux and Solaris kernels in kernel address space, so monolithic, plus modular for dynamic loading of functionality</a:t>
            </a:r>
          </a:p>
          <a:p>
            <a:pPr lvl="1"/>
            <a:r>
              <a:rPr lang="en-US" dirty="0">
                <a:latin typeface="Helvetica" charset="0"/>
                <a:ea typeface="MS PGothic" charset="0"/>
              </a:rPr>
              <a:t>Windows mostly monolithic, plus microkernel for different subsystem </a:t>
            </a:r>
            <a:r>
              <a:rPr lang="en-US" b="1" i="1" dirty="0">
                <a:latin typeface="Helvetica" charset="0"/>
                <a:ea typeface="MS PGothic" charset="0"/>
              </a:rPr>
              <a:t>personalities</a:t>
            </a:r>
          </a:p>
          <a:p>
            <a:r>
              <a:rPr lang="en-US" dirty="0">
                <a:latin typeface="Helvetica" charset="0"/>
                <a:ea typeface="MS PGothic" charset="0"/>
              </a:rPr>
              <a:t>Apple Mac OS X hybrid, layered, </a:t>
            </a:r>
            <a:r>
              <a:rPr lang="en-US" b="1" dirty="0">
                <a:solidFill>
                  <a:srgbClr val="3366FF"/>
                </a:solidFill>
                <a:latin typeface="Helvetica" charset="0"/>
                <a:ea typeface="MS PGothic" charset="0"/>
              </a:rPr>
              <a:t>Aqua</a:t>
            </a:r>
            <a:r>
              <a:rPr lang="en-US" dirty="0">
                <a:latin typeface="Helvetica" charset="0"/>
                <a:ea typeface="MS PGothic" charset="0"/>
              </a:rPr>
              <a:t> UI plus </a:t>
            </a:r>
            <a:r>
              <a:rPr lang="en-US" b="1" dirty="0">
                <a:solidFill>
                  <a:srgbClr val="3366FF"/>
                </a:solidFill>
                <a:latin typeface="Helvetica" charset="0"/>
                <a:ea typeface="MS PGothic" charset="0"/>
              </a:rPr>
              <a:t>Cocoa</a:t>
            </a:r>
            <a:r>
              <a:rPr lang="en-US" dirty="0">
                <a:latin typeface="Helvetica" charset="0"/>
                <a:ea typeface="MS PGothic" charset="0"/>
              </a:rPr>
              <a:t> programming environment</a:t>
            </a:r>
          </a:p>
          <a:p>
            <a:pPr lvl="1"/>
            <a:r>
              <a:rPr lang="en-US" dirty="0">
                <a:latin typeface="Helvetica" charset="0"/>
                <a:ea typeface="MS PGothic" charset="0"/>
              </a:rPr>
              <a:t>Below is kernel consisting of Mach microkernel and BSD Unix parts, plus I/O kit and dynamically loadable modules (called </a:t>
            </a:r>
            <a:r>
              <a:rPr lang="en-US" b="1" dirty="0">
                <a:solidFill>
                  <a:srgbClr val="3366FF"/>
                </a:solidFill>
                <a:latin typeface="Helvetica" charset="0"/>
                <a:ea typeface="MS PGothic" charset="0"/>
              </a:rPr>
              <a:t>kernel extensions</a:t>
            </a:r>
            <a:r>
              <a:rPr lang="en-US" dirty="0">
                <a:latin typeface="Helvetica" charset="0"/>
                <a:ea typeface="MS PGothic" charset="0"/>
              </a:rPr>
              <a:t>)</a:t>
            </a:r>
          </a:p>
          <a:p>
            <a:endParaRPr lang="en-US" dirty="0">
              <a:ea typeface="MS PGothic" charset="0"/>
            </a:endParaRPr>
          </a:p>
        </p:txBody>
      </p:sp>
    </p:spTree>
    <p:extLst>
      <p:ext uri="{BB962C8B-B14F-4D97-AF65-F5344CB8AC3E}">
        <p14:creationId xmlns:p14="http://schemas.microsoft.com/office/powerpoint/2010/main" val="1955092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14</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MS PGothic" charset="0"/>
              </a:rPr>
              <a:t>Apple mobile OS for </a:t>
            </a:r>
            <a:r>
              <a:rPr lang="en-US" b="1" i="1" dirty="0">
                <a:latin typeface="Helvetica" charset="0"/>
                <a:ea typeface="MS PGothic" charset="0"/>
              </a:rPr>
              <a:t>iPhone</a:t>
            </a:r>
            <a:r>
              <a:rPr lang="en-US" dirty="0">
                <a:latin typeface="Helvetica" charset="0"/>
                <a:ea typeface="MS PGothic" charset="0"/>
              </a:rPr>
              <a:t>, </a:t>
            </a:r>
            <a:r>
              <a:rPr lang="en-US" b="1" i="1" dirty="0">
                <a:latin typeface="Helvetica" charset="0"/>
                <a:ea typeface="MS PGothic" charset="0"/>
              </a:rPr>
              <a:t>iPad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i="1"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mn-lt"/>
                <a:ea typeface="ＭＳ Ｐゴシック" charset="0"/>
                <a:cs typeface="ＭＳ Ｐゴシック" charset="0"/>
              </a:rPr>
              <a:t>XNU</a:t>
            </a:r>
            <a:r>
              <a:rPr lang="en-US" sz="1200" b="0" i="0" kern="1200" dirty="0">
                <a:solidFill>
                  <a:schemeClr val="tx1"/>
                </a:solidFill>
                <a:effectLst/>
                <a:latin typeface="+mn-lt"/>
                <a:ea typeface="ＭＳ Ｐゴシック" charset="0"/>
                <a:cs typeface="ＭＳ Ｐゴシック" charset="0"/>
              </a:rPr>
              <a:t> is the computer </a:t>
            </a:r>
            <a:r>
              <a:rPr lang="en-US" sz="1200" b="0" i="0" u="none" strike="noStrike" kern="1200" dirty="0">
                <a:solidFill>
                  <a:schemeClr val="tx1"/>
                </a:solidFill>
                <a:effectLst/>
                <a:latin typeface="+mn-lt"/>
                <a:ea typeface="ＭＳ Ｐゴシック" charset="0"/>
                <a:cs typeface="ＭＳ Ｐゴシック" charset="0"/>
                <a:hlinkClick r:id="rId3" tooltip="Operating system"/>
              </a:rPr>
              <a:t>operating system</a:t>
            </a:r>
            <a:r>
              <a:rPr lang="en-US" sz="1200" b="0" i="0" kern="1200" dirty="0">
                <a:solidFill>
                  <a:schemeClr val="tx1"/>
                </a:solidFill>
                <a:effectLst/>
                <a:latin typeface="+mn-lt"/>
                <a:ea typeface="ＭＳ Ｐゴシック" charset="0"/>
                <a:cs typeface="ＭＳ Ｐゴシック" charset="0"/>
              </a:rPr>
              <a:t> </a:t>
            </a:r>
            <a:r>
              <a:rPr lang="en-US" sz="1200" b="0" i="0" u="none" strike="noStrike" kern="1200" dirty="0">
                <a:solidFill>
                  <a:schemeClr val="tx1"/>
                </a:solidFill>
                <a:effectLst/>
                <a:latin typeface="+mn-lt"/>
                <a:ea typeface="ＭＳ Ｐゴシック" charset="0"/>
                <a:cs typeface="ＭＳ Ｐゴシック" charset="0"/>
                <a:hlinkClick r:id="rId4" tooltip="Kernel (computer science)"/>
              </a:rPr>
              <a:t>kernel</a:t>
            </a:r>
            <a:r>
              <a:rPr lang="en-US" sz="1200" b="0" i="0" kern="1200" dirty="0">
                <a:solidFill>
                  <a:schemeClr val="tx1"/>
                </a:solidFill>
                <a:effectLst/>
                <a:latin typeface="+mn-lt"/>
                <a:ea typeface="ＭＳ Ｐゴシック" charset="0"/>
                <a:cs typeface="ＭＳ Ｐゴシック" charset="0"/>
              </a:rPr>
              <a:t> developed at </a:t>
            </a:r>
            <a:r>
              <a:rPr lang="en-US" sz="1200" b="0" i="0" u="none" strike="noStrike" kern="1200" dirty="0">
                <a:solidFill>
                  <a:schemeClr val="tx1"/>
                </a:solidFill>
                <a:effectLst/>
                <a:latin typeface="+mn-lt"/>
                <a:ea typeface="ＭＳ Ｐゴシック" charset="0"/>
                <a:cs typeface="ＭＳ Ｐゴシック" charset="0"/>
                <a:hlinkClick r:id="rId5" tooltip="Apple Inc."/>
              </a:rPr>
              <a:t>Apple Inc.</a:t>
            </a:r>
            <a:r>
              <a:rPr lang="en-US" sz="1200" b="0" i="0" kern="1200" dirty="0">
                <a:solidFill>
                  <a:schemeClr val="tx1"/>
                </a:solidFill>
                <a:effectLst/>
                <a:latin typeface="+mn-lt"/>
                <a:ea typeface="ＭＳ Ｐゴシック" charset="0"/>
                <a:cs typeface="ＭＳ Ｐゴシック" charset="0"/>
              </a:rPr>
              <a:t> since December 1996 for use in the </a:t>
            </a:r>
            <a:r>
              <a:rPr lang="en-US" sz="1200" b="0" i="0" u="none" strike="noStrike" kern="1200" dirty="0">
                <a:solidFill>
                  <a:schemeClr val="tx1"/>
                </a:solidFill>
                <a:effectLst/>
                <a:latin typeface="+mn-lt"/>
                <a:ea typeface="ＭＳ Ｐゴシック" charset="0"/>
                <a:cs typeface="ＭＳ Ｐゴシック" charset="0"/>
                <a:hlinkClick r:id="rId6" tooltip="MacOS"/>
              </a:rPr>
              <a:t>macOS</a:t>
            </a:r>
            <a:r>
              <a:rPr lang="en-US" sz="1200" b="0" i="0" kern="1200" dirty="0">
                <a:solidFill>
                  <a:schemeClr val="tx1"/>
                </a:solidFill>
                <a:effectLst/>
                <a:latin typeface="+mn-lt"/>
                <a:ea typeface="ＭＳ Ｐゴシック" charset="0"/>
                <a:cs typeface="ＭＳ Ｐゴシック" charset="0"/>
              </a:rPr>
              <a:t> operating system and released as </a:t>
            </a:r>
            <a:r>
              <a:rPr lang="en-US" sz="1200" b="0" i="0" u="none" strike="noStrike" kern="1200" dirty="0">
                <a:solidFill>
                  <a:schemeClr val="tx1"/>
                </a:solidFill>
                <a:effectLst/>
                <a:latin typeface="+mn-lt"/>
                <a:ea typeface="ＭＳ Ｐゴシック" charset="0"/>
                <a:cs typeface="ＭＳ Ｐゴシック" charset="0"/>
                <a:hlinkClick r:id="rId7" tooltip="Free and open-source software"/>
              </a:rPr>
              <a:t>free and open-source software</a:t>
            </a:r>
            <a:r>
              <a:rPr lang="en-US" sz="1200" b="0" i="0" kern="1200" dirty="0">
                <a:solidFill>
                  <a:schemeClr val="tx1"/>
                </a:solidFill>
                <a:effectLst/>
                <a:latin typeface="+mn-lt"/>
                <a:ea typeface="ＭＳ Ｐゴシック" charset="0"/>
                <a:cs typeface="ＭＳ Ｐゴシック" charset="0"/>
              </a:rPr>
              <a:t> as part of the </a:t>
            </a:r>
            <a:r>
              <a:rPr lang="en-US" sz="1200" b="0" i="0" u="none" strike="noStrike" kern="1200" dirty="0">
                <a:solidFill>
                  <a:schemeClr val="tx1"/>
                </a:solidFill>
                <a:effectLst/>
                <a:latin typeface="+mn-lt"/>
                <a:ea typeface="ＭＳ Ｐゴシック" charset="0"/>
                <a:cs typeface="ＭＳ Ｐゴシック" charset="0"/>
                <a:hlinkClick r:id="rId8" tooltip="Darwin (operating system)"/>
              </a:rPr>
              <a:t>Darwin</a:t>
            </a:r>
            <a:r>
              <a:rPr lang="en-US" sz="1200" b="0" i="0" kern="1200" dirty="0">
                <a:solidFill>
                  <a:schemeClr val="tx1"/>
                </a:solidFill>
                <a:effectLst/>
                <a:latin typeface="+mn-lt"/>
                <a:ea typeface="ＭＳ Ｐゴシック" charset="0"/>
                <a:cs typeface="ＭＳ Ｐゴシック" charset="0"/>
              </a:rPr>
              <a:t> operating system. It is also used as the kernel for the </a:t>
            </a:r>
            <a:r>
              <a:rPr lang="en-US" sz="1200" b="0" i="0" u="none" strike="noStrike" kern="1200" dirty="0">
                <a:solidFill>
                  <a:schemeClr val="tx1"/>
                </a:solidFill>
                <a:effectLst/>
                <a:latin typeface="+mn-lt"/>
                <a:ea typeface="ＭＳ Ｐゴシック" charset="0"/>
                <a:cs typeface="ＭＳ Ｐゴシック" charset="0"/>
                <a:hlinkClick r:id="rId9" tooltip="IOS"/>
              </a:rPr>
              <a:t>iOS</a:t>
            </a:r>
            <a:r>
              <a:rPr lang="en-US" sz="1200" b="0" i="0" kern="1200" dirty="0">
                <a:solidFill>
                  <a:schemeClr val="tx1"/>
                </a:solidFill>
                <a:effectLst/>
                <a:latin typeface="+mn-lt"/>
                <a:ea typeface="ＭＳ Ｐゴシック" charset="0"/>
                <a:cs typeface="ＭＳ Ｐゴシック" charset="0"/>
              </a:rPr>
              <a:t>, </a:t>
            </a:r>
            <a:r>
              <a:rPr lang="en-US" sz="1200" b="0" i="0" u="none" strike="noStrike" kern="1200" dirty="0">
                <a:solidFill>
                  <a:schemeClr val="tx1"/>
                </a:solidFill>
                <a:effectLst/>
                <a:latin typeface="+mn-lt"/>
                <a:ea typeface="ＭＳ Ｐゴシック" charset="0"/>
                <a:cs typeface="ＭＳ Ｐゴシック" charset="0"/>
                <a:hlinkClick r:id="rId10" tooltip="TvOS"/>
              </a:rPr>
              <a:t>tvOS</a:t>
            </a:r>
            <a:r>
              <a:rPr lang="en-US" sz="1200" b="0" i="0" kern="1200" dirty="0">
                <a:solidFill>
                  <a:schemeClr val="tx1"/>
                </a:solidFill>
                <a:effectLst/>
                <a:latin typeface="+mn-lt"/>
                <a:ea typeface="ＭＳ Ｐゴシック" charset="0"/>
                <a:cs typeface="ＭＳ Ｐゴシック" charset="0"/>
              </a:rPr>
              <a:t>, and </a:t>
            </a:r>
            <a:r>
              <a:rPr lang="en-US" sz="1200" b="0" i="0" u="none" strike="noStrike" kern="1200" dirty="0">
                <a:solidFill>
                  <a:schemeClr val="tx1"/>
                </a:solidFill>
                <a:effectLst/>
                <a:latin typeface="+mn-lt"/>
                <a:ea typeface="ＭＳ Ｐゴシック" charset="0"/>
                <a:cs typeface="ＭＳ Ｐゴシック" charset="0"/>
                <a:hlinkClick r:id="rId11" tooltip="WatchOS"/>
              </a:rPr>
              <a:t>watchOS</a:t>
            </a:r>
            <a:r>
              <a:rPr lang="en-US" sz="1200" b="0" i="0" kern="1200" dirty="0">
                <a:solidFill>
                  <a:schemeClr val="tx1"/>
                </a:solidFill>
                <a:effectLst/>
                <a:latin typeface="+mn-lt"/>
                <a:ea typeface="ＭＳ Ｐゴシック" charset="0"/>
                <a:cs typeface="ＭＳ Ｐゴシック" charset="0"/>
              </a:rPr>
              <a:t> operating systems. </a:t>
            </a:r>
            <a:r>
              <a:rPr lang="en-US" sz="1200" b="0" i="1" kern="1200" dirty="0">
                <a:solidFill>
                  <a:schemeClr val="tx1"/>
                </a:solidFill>
                <a:effectLst/>
                <a:latin typeface="+mn-lt"/>
                <a:ea typeface="ＭＳ Ｐゴシック" charset="0"/>
                <a:cs typeface="ＭＳ Ｐゴシック" charset="0"/>
              </a:rPr>
              <a:t>XNU</a:t>
            </a:r>
            <a:r>
              <a:rPr lang="en-US" sz="1200" b="0" i="0" kern="1200" dirty="0">
                <a:solidFill>
                  <a:schemeClr val="tx1"/>
                </a:solidFill>
                <a:effectLst/>
                <a:latin typeface="+mn-lt"/>
                <a:ea typeface="ＭＳ Ｐゴシック" charset="0"/>
                <a:cs typeface="ＭＳ Ｐゴシック" charset="0"/>
              </a:rPr>
              <a:t> is an </a:t>
            </a:r>
            <a:r>
              <a:rPr lang="en-US" sz="1200" b="0" i="0" u="none" strike="noStrike" kern="1200" dirty="0">
                <a:solidFill>
                  <a:schemeClr val="tx1"/>
                </a:solidFill>
                <a:effectLst/>
                <a:latin typeface="+mn-lt"/>
                <a:ea typeface="ＭＳ Ｐゴシック" charset="0"/>
                <a:cs typeface="ＭＳ Ｐゴシック" charset="0"/>
                <a:hlinkClick r:id="rId12" tooltip="Abbreviation"/>
              </a:rPr>
              <a:t>abbreviation</a:t>
            </a:r>
            <a:r>
              <a:rPr lang="en-US" sz="1200" b="0" i="0" kern="1200" dirty="0">
                <a:solidFill>
                  <a:schemeClr val="tx1"/>
                </a:solidFill>
                <a:effectLst/>
                <a:latin typeface="+mn-lt"/>
                <a:ea typeface="ＭＳ Ｐゴシック" charset="0"/>
                <a:cs typeface="ＭＳ Ｐゴシック" charset="0"/>
              </a:rPr>
              <a:t> of </a:t>
            </a:r>
            <a:r>
              <a:rPr lang="en-US" sz="1200" b="0" i="1" kern="1200" dirty="0">
                <a:solidFill>
                  <a:schemeClr val="tx1"/>
                </a:solidFill>
                <a:effectLst/>
                <a:latin typeface="+mn-lt"/>
                <a:ea typeface="ＭＳ Ｐゴシック" charset="0"/>
                <a:cs typeface="ＭＳ Ｐゴシック" charset="0"/>
              </a:rPr>
              <a:t>X is Not </a:t>
            </a:r>
            <a:r>
              <a:rPr lang="en-US" sz="1200" b="0" i="1" u="none" strike="noStrike" kern="1200" dirty="0">
                <a:solidFill>
                  <a:schemeClr val="tx1"/>
                </a:solidFill>
                <a:effectLst/>
                <a:latin typeface="+mn-lt"/>
                <a:ea typeface="ＭＳ Ｐゴシック" charset="0"/>
                <a:cs typeface="ＭＳ Ｐゴシック" charset="0"/>
                <a:hlinkClick r:id="rId13" tooltip="Unix"/>
              </a:rPr>
              <a:t>Unix</a:t>
            </a:r>
            <a:r>
              <a:rPr lang="en-US" sz="1200" b="0" i="0" kern="1200" dirty="0">
                <a:solidFill>
                  <a:schemeClr val="tx1"/>
                </a:solidFill>
                <a:effectLst/>
                <a:latin typeface="+mn-lt"/>
                <a:ea typeface="ＭＳ Ｐゴシック" charset="0"/>
                <a:cs typeface="ＭＳ Ｐゴシック" charset="0"/>
              </a:rPr>
              <a:t>.</a:t>
            </a:r>
            <a:r>
              <a:rPr lang="en-US" sz="1200" b="0" i="0" u="none" strike="noStrike" kern="1200" baseline="30000" dirty="0">
                <a:solidFill>
                  <a:schemeClr val="tx1"/>
                </a:solidFill>
                <a:effectLst/>
                <a:latin typeface="+mn-lt"/>
                <a:ea typeface="ＭＳ Ｐゴシック" charset="0"/>
                <a:cs typeface="ＭＳ Ｐゴシック" charset="0"/>
                <a:hlinkClick r:id="rId14"/>
              </a:rPr>
              <a:t>[1]</a:t>
            </a:r>
            <a:endParaRPr lang="en-US" dirty="0">
              <a:latin typeface="Helvetica" charset="0"/>
              <a:ea typeface="MS PGothic" charset="0"/>
            </a:endParaRPr>
          </a:p>
          <a:p>
            <a:endParaRPr lang="en-US" dirty="0">
              <a:ea typeface="MS PGothic" charset="0"/>
            </a:endParaRPr>
          </a:p>
          <a:p>
            <a:r>
              <a:rPr lang="en-US" sz="1200" b="0" i="0" kern="1200" dirty="0">
                <a:solidFill>
                  <a:schemeClr val="tx1"/>
                </a:solidFill>
                <a:effectLst/>
                <a:latin typeface="+mn-lt"/>
                <a:ea typeface="ＭＳ Ｐゴシック" charset="0"/>
                <a:cs typeface="ＭＳ Ｐゴシック" charset="0"/>
              </a:rPr>
              <a:t>Originally developed by </a:t>
            </a:r>
            <a:r>
              <a:rPr lang="en-US" sz="1200" b="0" i="0" u="none" strike="noStrike" kern="1200" dirty="0">
                <a:solidFill>
                  <a:schemeClr val="tx1"/>
                </a:solidFill>
                <a:effectLst/>
                <a:latin typeface="+mn-lt"/>
                <a:ea typeface="ＭＳ Ｐゴシック" charset="0"/>
                <a:cs typeface="ＭＳ Ｐゴシック" charset="0"/>
                <a:hlinkClick r:id="rId15" tooltip="NeXT"/>
              </a:rPr>
              <a:t>NeXT</a:t>
            </a:r>
            <a:r>
              <a:rPr lang="en-US" sz="1200" b="0" i="0" kern="1200" dirty="0">
                <a:solidFill>
                  <a:schemeClr val="tx1"/>
                </a:solidFill>
                <a:effectLst/>
                <a:latin typeface="+mn-lt"/>
                <a:ea typeface="ＭＳ Ｐゴシック" charset="0"/>
                <a:cs typeface="ＭＳ Ｐゴシック" charset="0"/>
              </a:rPr>
              <a:t> for the </a:t>
            </a:r>
            <a:r>
              <a:rPr lang="en-US" sz="1200" b="0" i="0" u="none" strike="noStrike" kern="1200" dirty="0">
                <a:solidFill>
                  <a:schemeClr val="tx1"/>
                </a:solidFill>
                <a:effectLst/>
                <a:latin typeface="+mn-lt"/>
                <a:ea typeface="ＭＳ Ｐゴシック" charset="0"/>
                <a:cs typeface="ＭＳ Ｐゴシック" charset="0"/>
                <a:hlinkClick r:id="rId16" tooltip="NeXTSTEP"/>
              </a:rPr>
              <a:t>NeXTSTEP</a:t>
            </a:r>
            <a:r>
              <a:rPr lang="en-US" sz="1200" b="0" i="0" kern="1200" dirty="0">
                <a:solidFill>
                  <a:schemeClr val="tx1"/>
                </a:solidFill>
                <a:effectLst/>
                <a:latin typeface="+mn-lt"/>
                <a:ea typeface="ＭＳ Ｐゴシック" charset="0"/>
                <a:cs typeface="ＭＳ Ｐゴシック" charset="0"/>
              </a:rPr>
              <a:t> operating system, XNU was a </a:t>
            </a:r>
            <a:r>
              <a:rPr lang="en-US" sz="1200" b="0" i="0" u="none" strike="noStrike" kern="1200" dirty="0">
                <a:solidFill>
                  <a:schemeClr val="tx1"/>
                </a:solidFill>
                <a:effectLst/>
                <a:latin typeface="+mn-lt"/>
                <a:ea typeface="ＭＳ Ｐゴシック" charset="0"/>
                <a:cs typeface="ＭＳ Ｐゴシック" charset="0"/>
                <a:hlinkClick r:id="rId17" tooltip="Hybrid kernel"/>
              </a:rPr>
              <a:t>hybrid kernel</a:t>
            </a:r>
            <a:r>
              <a:rPr lang="en-US" sz="1200" b="0" i="0" kern="1200" dirty="0">
                <a:solidFill>
                  <a:schemeClr val="tx1"/>
                </a:solidFill>
                <a:effectLst/>
                <a:latin typeface="+mn-lt"/>
                <a:ea typeface="ＭＳ Ｐゴシック" charset="0"/>
                <a:cs typeface="ＭＳ Ｐゴシック" charset="0"/>
              </a:rPr>
              <a:t> combining version 2.5 of the </a:t>
            </a:r>
            <a:r>
              <a:rPr lang="en-US" sz="1200" b="0" i="0" u="none" strike="noStrike" kern="1200" dirty="0">
                <a:solidFill>
                  <a:schemeClr val="tx1"/>
                </a:solidFill>
                <a:effectLst/>
                <a:latin typeface="+mn-lt"/>
                <a:ea typeface="ＭＳ Ｐゴシック" charset="0"/>
                <a:cs typeface="ＭＳ Ｐゴシック" charset="0"/>
                <a:hlinkClick r:id="rId18" tooltip="Mach kernel"/>
              </a:rPr>
              <a:t>Mach kernel</a:t>
            </a:r>
            <a:r>
              <a:rPr lang="en-US" sz="1200" b="0" i="0" kern="1200" dirty="0">
                <a:solidFill>
                  <a:schemeClr val="tx1"/>
                </a:solidFill>
                <a:effectLst/>
                <a:latin typeface="+mn-lt"/>
                <a:ea typeface="ＭＳ Ｐゴシック" charset="0"/>
                <a:cs typeface="ＭＳ Ｐゴシック" charset="0"/>
              </a:rPr>
              <a:t> developed at </a:t>
            </a:r>
            <a:r>
              <a:rPr lang="en-US" sz="1200" b="0" i="0" u="none" strike="noStrike" kern="1200" dirty="0">
                <a:solidFill>
                  <a:schemeClr val="tx1"/>
                </a:solidFill>
                <a:effectLst/>
                <a:latin typeface="+mn-lt"/>
                <a:ea typeface="ＭＳ Ｐゴシック" charset="0"/>
                <a:cs typeface="ＭＳ Ｐゴシック" charset="0"/>
                <a:hlinkClick r:id="rId19" tooltip="Carnegie Mellon University"/>
              </a:rPr>
              <a:t>Carnegie Mellon University</a:t>
            </a:r>
            <a:r>
              <a:rPr lang="en-US" sz="1200" b="0" i="0" kern="1200" dirty="0">
                <a:solidFill>
                  <a:schemeClr val="tx1"/>
                </a:solidFill>
                <a:effectLst/>
                <a:latin typeface="+mn-lt"/>
                <a:ea typeface="ＭＳ Ｐゴシック" charset="0"/>
                <a:cs typeface="ＭＳ Ｐゴシック" charset="0"/>
              </a:rPr>
              <a:t> with components from </a:t>
            </a:r>
            <a:r>
              <a:rPr lang="en-US" sz="1200" b="0" i="0" u="none" strike="noStrike" kern="1200" dirty="0">
                <a:solidFill>
                  <a:schemeClr val="tx1"/>
                </a:solidFill>
                <a:effectLst/>
                <a:latin typeface="+mn-lt"/>
                <a:ea typeface="ＭＳ Ｐゴシック" charset="0"/>
                <a:cs typeface="ＭＳ Ｐゴシック" charset="0"/>
                <a:hlinkClick r:id="rId20" tooltip="Berkeley Software Distribution"/>
              </a:rPr>
              <a:t>4.3BSD</a:t>
            </a:r>
            <a:r>
              <a:rPr lang="en-US" sz="1200" b="0" i="0" kern="1200" dirty="0">
                <a:solidFill>
                  <a:schemeClr val="tx1"/>
                </a:solidFill>
                <a:effectLst/>
                <a:latin typeface="+mn-lt"/>
                <a:ea typeface="ＭＳ Ｐゴシック" charset="0"/>
                <a:cs typeface="ＭＳ Ｐゴシック" charset="0"/>
              </a:rPr>
              <a:t> and an </a:t>
            </a:r>
            <a:r>
              <a:rPr lang="en-US" sz="1200" b="0" i="0" u="none" strike="noStrike" kern="1200" dirty="0">
                <a:solidFill>
                  <a:schemeClr val="tx1"/>
                </a:solidFill>
                <a:effectLst/>
                <a:latin typeface="+mn-lt"/>
                <a:ea typeface="ＭＳ Ｐゴシック" charset="0"/>
                <a:cs typeface="ＭＳ Ｐゴシック" charset="0"/>
                <a:hlinkClick r:id="rId21" tooltip="Objective-C"/>
              </a:rPr>
              <a:t>Objective-C</a:t>
            </a:r>
            <a:r>
              <a:rPr lang="en-US" sz="1200" b="0" i="0" kern="1200" dirty="0">
                <a:solidFill>
                  <a:schemeClr val="tx1"/>
                </a:solidFill>
                <a:effectLst/>
                <a:latin typeface="+mn-lt"/>
                <a:ea typeface="ＭＳ Ｐゴシック" charset="0"/>
                <a:cs typeface="ＭＳ Ｐゴシック" charset="0"/>
              </a:rPr>
              <a:t> API for writing drivers called Driver Kit.</a:t>
            </a:r>
            <a:r>
              <a:rPr lang="en-US" sz="1200" b="0" i="0" kern="1200" baseline="30000" dirty="0">
                <a:solidFill>
                  <a:schemeClr val="tx1"/>
                </a:solidFill>
                <a:effectLst/>
                <a:latin typeface="+mn-lt"/>
                <a:ea typeface="ＭＳ Ｐゴシック" charset="0"/>
                <a:cs typeface="ＭＳ Ｐゴシック" charset="0"/>
              </a:rPr>
              <a:t>[</a:t>
            </a:r>
            <a:r>
              <a:rPr lang="en-US" sz="1200" b="0" i="1" u="none" strike="noStrike" kern="1200" baseline="30000" dirty="0">
                <a:solidFill>
                  <a:schemeClr val="tx1"/>
                </a:solidFill>
                <a:effectLst/>
                <a:latin typeface="+mn-lt"/>
                <a:ea typeface="ＭＳ Ｐゴシック" charset="0"/>
                <a:cs typeface="ＭＳ Ｐゴシック" charset="0"/>
                <a:hlinkClick r:id="rId22" tooltip="Wikipedia:Citation needed"/>
              </a:rPr>
              <a:t>citation needed</a:t>
            </a:r>
            <a:r>
              <a:rPr lang="en-US" sz="1200" b="0" i="0" kern="1200" baseline="30000" dirty="0">
                <a:solidFill>
                  <a:schemeClr val="tx1"/>
                </a:solidFill>
                <a:effectLst/>
                <a:latin typeface="+mn-lt"/>
                <a:ea typeface="ＭＳ Ｐゴシック" charset="0"/>
                <a:cs typeface="ＭＳ Ｐゴシック" charset="0"/>
              </a:rPr>
              <a:t>]</a:t>
            </a:r>
          </a:p>
          <a:p>
            <a:endParaRPr lang="en-US" sz="1200" b="0" i="0" kern="1200" baseline="300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Originally developed by </a:t>
            </a:r>
            <a:r>
              <a:rPr lang="en-US" sz="1200" b="0" i="0" u="none" strike="noStrike" kern="1200" dirty="0">
                <a:solidFill>
                  <a:schemeClr val="tx1"/>
                </a:solidFill>
                <a:effectLst/>
                <a:latin typeface="+mn-lt"/>
                <a:ea typeface="ＭＳ Ｐゴシック" charset="0"/>
                <a:cs typeface="ＭＳ Ｐゴシック" charset="0"/>
                <a:hlinkClick r:id="rId15" tooltip="NeXT"/>
              </a:rPr>
              <a:t>NeXT</a:t>
            </a:r>
            <a:r>
              <a:rPr lang="en-US" sz="1200" b="0" i="0" kern="1200" dirty="0">
                <a:solidFill>
                  <a:schemeClr val="tx1"/>
                </a:solidFill>
                <a:effectLst/>
                <a:latin typeface="+mn-lt"/>
                <a:ea typeface="ＭＳ Ｐゴシック" charset="0"/>
                <a:cs typeface="ＭＳ Ｐゴシック" charset="0"/>
              </a:rPr>
              <a:t> for the </a:t>
            </a:r>
            <a:r>
              <a:rPr lang="en-US" sz="1200" b="0" i="0" u="none" strike="noStrike" kern="1200" dirty="0">
                <a:solidFill>
                  <a:schemeClr val="tx1"/>
                </a:solidFill>
                <a:effectLst/>
                <a:latin typeface="+mn-lt"/>
                <a:ea typeface="ＭＳ Ｐゴシック" charset="0"/>
                <a:cs typeface="ＭＳ Ｐゴシック" charset="0"/>
                <a:hlinkClick r:id="rId16" tooltip="NeXTSTEP"/>
              </a:rPr>
              <a:t>NeXTSTEP</a:t>
            </a:r>
            <a:r>
              <a:rPr lang="en-US" sz="1200" b="0" i="0" kern="1200" dirty="0">
                <a:solidFill>
                  <a:schemeClr val="tx1"/>
                </a:solidFill>
                <a:effectLst/>
                <a:latin typeface="+mn-lt"/>
                <a:ea typeface="ＭＳ Ｐゴシック" charset="0"/>
                <a:cs typeface="ＭＳ Ｐゴシック" charset="0"/>
              </a:rPr>
              <a:t> operating system, XNU was a </a:t>
            </a:r>
            <a:r>
              <a:rPr lang="en-US" sz="1200" b="0" i="0" u="none" strike="noStrike" kern="1200" dirty="0">
                <a:solidFill>
                  <a:schemeClr val="tx1"/>
                </a:solidFill>
                <a:effectLst/>
                <a:latin typeface="+mn-lt"/>
                <a:ea typeface="ＭＳ Ｐゴシック" charset="0"/>
                <a:cs typeface="ＭＳ Ｐゴシック" charset="0"/>
                <a:hlinkClick r:id="rId17" tooltip="Hybrid kernel"/>
              </a:rPr>
              <a:t>hybrid kernel</a:t>
            </a:r>
            <a:r>
              <a:rPr lang="en-US" sz="1200" b="0" i="0" kern="1200" dirty="0">
                <a:solidFill>
                  <a:schemeClr val="tx1"/>
                </a:solidFill>
                <a:effectLst/>
                <a:latin typeface="+mn-lt"/>
                <a:ea typeface="ＭＳ Ｐゴシック" charset="0"/>
                <a:cs typeface="ＭＳ Ｐゴシック" charset="0"/>
              </a:rPr>
              <a:t> combining version 2.5 of the </a:t>
            </a:r>
            <a:r>
              <a:rPr lang="en-US" sz="1200" b="0" i="0" u="none" strike="noStrike" kern="1200" dirty="0">
                <a:solidFill>
                  <a:schemeClr val="tx1"/>
                </a:solidFill>
                <a:effectLst/>
                <a:latin typeface="+mn-lt"/>
                <a:ea typeface="ＭＳ Ｐゴシック" charset="0"/>
                <a:cs typeface="ＭＳ Ｐゴシック" charset="0"/>
                <a:hlinkClick r:id="rId18" tooltip="Mach kernel"/>
              </a:rPr>
              <a:t>Mach kernel</a:t>
            </a:r>
            <a:r>
              <a:rPr lang="en-US" sz="1200" b="0" i="0" kern="1200" dirty="0">
                <a:solidFill>
                  <a:schemeClr val="tx1"/>
                </a:solidFill>
                <a:effectLst/>
                <a:latin typeface="+mn-lt"/>
                <a:ea typeface="ＭＳ Ｐゴシック" charset="0"/>
                <a:cs typeface="ＭＳ Ｐゴシック" charset="0"/>
              </a:rPr>
              <a:t> developed at </a:t>
            </a:r>
            <a:r>
              <a:rPr lang="en-US" sz="1200" b="0" i="0" u="none" strike="noStrike" kern="1200" dirty="0">
                <a:solidFill>
                  <a:schemeClr val="tx1"/>
                </a:solidFill>
                <a:effectLst/>
                <a:latin typeface="+mn-lt"/>
                <a:ea typeface="ＭＳ Ｐゴシック" charset="0"/>
                <a:cs typeface="ＭＳ Ｐゴシック" charset="0"/>
                <a:hlinkClick r:id="rId19" tooltip="Carnegie Mellon University"/>
              </a:rPr>
              <a:t>Carnegie Mellon University</a:t>
            </a:r>
            <a:r>
              <a:rPr lang="en-US" sz="1200" b="0" i="0" kern="1200" dirty="0">
                <a:solidFill>
                  <a:schemeClr val="tx1"/>
                </a:solidFill>
                <a:effectLst/>
                <a:latin typeface="+mn-lt"/>
                <a:ea typeface="ＭＳ Ｐゴシック" charset="0"/>
                <a:cs typeface="ＭＳ Ｐゴシック" charset="0"/>
              </a:rPr>
              <a:t> with components from </a:t>
            </a:r>
            <a:r>
              <a:rPr lang="en-US" sz="1200" b="0" i="0" u="none" strike="noStrike" kern="1200" dirty="0">
                <a:solidFill>
                  <a:schemeClr val="tx1"/>
                </a:solidFill>
                <a:effectLst/>
                <a:latin typeface="+mn-lt"/>
                <a:ea typeface="ＭＳ Ｐゴシック" charset="0"/>
                <a:cs typeface="ＭＳ Ｐゴシック" charset="0"/>
                <a:hlinkClick r:id="rId20" tooltip="Berkeley Software Distribution"/>
              </a:rPr>
              <a:t>4.3BSD</a:t>
            </a:r>
            <a:r>
              <a:rPr lang="en-US" sz="1200" b="0" i="0" kern="1200" dirty="0">
                <a:solidFill>
                  <a:schemeClr val="tx1"/>
                </a:solidFill>
                <a:effectLst/>
                <a:latin typeface="+mn-lt"/>
                <a:ea typeface="ＭＳ Ｐゴシック" charset="0"/>
                <a:cs typeface="ＭＳ Ｐゴシック" charset="0"/>
              </a:rPr>
              <a:t> and an </a:t>
            </a:r>
            <a:r>
              <a:rPr lang="en-US" sz="1200" b="0" i="0" u="none" strike="noStrike" kern="1200" dirty="0">
                <a:solidFill>
                  <a:schemeClr val="tx1"/>
                </a:solidFill>
                <a:effectLst/>
                <a:latin typeface="+mn-lt"/>
                <a:ea typeface="ＭＳ Ｐゴシック" charset="0"/>
                <a:cs typeface="ＭＳ Ｐゴシック" charset="0"/>
                <a:hlinkClick r:id="rId21" tooltip="Objective-C"/>
              </a:rPr>
              <a:t>Objective-C</a:t>
            </a:r>
            <a:r>
              <a:rPr lang="en-US" sz="1200" b="0" i="0" kern="1200" dirty="0">
                <a:solidFill>
                  <a:schemeClr val="tx1"/>
                </a:solidFill>
                <a:effectLst/>
                <a:latin typeface="+mn-lt"/>
                <a:ea typeface="ＭＳ Ｐゴシック" charset="0"/>
                <a:cs typeface="ＭＳ Ｐゴシック" charset="0"/>
              </a:rPr>
              <a:t> API for writing drivers called Driver Kit.</a:t>
            </a:r>
            <a:r>
              <a:rPr lang="en-US" sz="1200" b="0" i="0" kern="1200" baseline="30000" dirty="0">
                <a:solidFill>
                  <a:schemeClr val="tx1"/>
                </a:solidFill>
                <a:effectLst/>
                <a:latin typeface="+mn-lt"/>
                <a:ea typeface="ＭＳ Ｐゴシック" charset="0"/>
                <a:cs typeface="ＭＳ Ｐゴシック" charset="0"/>
              </a:rPr>
              <a:t>[</a:t>
            </a:r>
            <a:r>
              <a:rPr lang="en-US" sz="1200" b="0" i="1" u="none" strike="noStrike" kern="1200" baseline="30000" dirty="0">
                <a:solidFill>
                  <a:schemeClr val="tx1"/>
                </a:solidFill>
                <a:effectLst/>
                <a:latin typeface="+mn-lt"/>
                <a:ea typeface="ＭＳ Ｐゴシック" charset="0"/>
                <a:cs typeface="ＭＳ Ｐゴシック" charset="0"/>
                <a:hlinkClick r:id="rId22" tooltip="Wikipedia:Citation needed"/>
              </a:rPr>
              <a:t>citation needed</a:t>
            </a:r>
            <a:r>
              <a:rPr lang="en-US" sz="1200" b="0" i="0" kern="1200" baseline="30000" dirty="0">
                <a:solidFill>
                  <a:schemeClr val="tx1"/>
                </a:solidFill>
                <a:effectLst/>
                <a:latin typeface="+mn-lt"/>
                <a:ea typeface="ＭＳ Ｐゴシック" charset="0"/>
                <a:cs typeface="ＭＳ Ｐゴシック" charset="0"/>
              </a:rPr>
              <a:t>]</a:t>
            </a:r>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After Apple acquired NeXT, the Mach component was upgraded to 3.0,</a:t>
            </a:r>
            <a:r>
              <a:rPr lang="en-US" sz="1200" b="0" i="0" kern="1200" baseline="30000" dirty="0">
                <a:solidFill>
                  <a:schemeClr val="tx1"/>
                </a:solidFill>
                <a:effectLst/>
                <a:latin typeface="+mn-lt"/>
                <a:ea typeface="ＭＳ Ｐゴシック" charset="0"/>
                <a:cs typeface="ＭＳ Ｐゴシック" charset="0"/>
              </a:rPr>
              <a:t>[</a:t>
            </a:r>
            <a:r>
              <a:rPr lang="en-US" sz="1200" b="0" i="1" u="none" strike="noStrike" kern="1200" baseline="30000" dirty="0">
                <a:solidFill>
                  <a:schemeClr val="tx1"/>
                </a:solidFill>
                <a:effectLst/>
                <a:latin typeface="+mn-lt"/>
                <a:ea typeface="ＭＳ Ｐゴシック" charset="0"/>
                <a:cs typeface="ＭＳ Ｐゴシック" charset="0"/>
                <a:hlinkClick r:id="rId22" tooltip="Wikipedia:Citation needed"/>
              </a:rPr>
              <a:t>citation needed</a:t>
            </a:r>
            <a:r>
              <a:rPr lang="en-US" sz="1200" b="0" i="0" kern="1200" baseline="30000" dirty="0">
                <a:solidFill>
                  <a:schemeClr val="tx1"/>
                </a:solidFill>
                <a:effectLst/>
                <a:latin typeface="+mn-lt"/>
                <a:ea typeface="ＭＳ Ｐゴシック" charset="0"/>
                <a:cs typeface="ＭＳ Ｐゴシック" charset="0"/>
              </a:rPr>
              <a:t>]</a:t>
            </a:r>
            <a:r>
              <a:rPr lang="en-US" sz="1200" b="0" i="0" kern="1200" dirty="0">
                <a:solidFill>
                  <a:schemeClr val="tx1"/>
                </a:solidFill>
                <a:effectLst/>
                <a:latin typeface="+mn-lt"/>
                <a:ea typeface="ＭＳ Ｐゴシック" charset="0"/>
                <a:cs typeface="ＭＳ Ｐゴシック" charset="0"/>
              </a:rPr>
              <a:t> the BSD components were upgraded with code from the </a:t>
            </a:r>
            <a:r>
              <a:rPr lang="en-US" sz="1200" b="0" i="0" u="none" strike="noStrike" kern="1200" dirty="0">
                <a:solidFill>
                  <a:schemeClr val="tx1"/>
                </a:solidFill>
                <a:effectLst/>
                <a:latin typeface="+mn-lt"/>
                <a:ea typeface="ＭＳ Ｐゴシック" charset="0"/>
                <a:cs typeface="ＭＳ Ｐゴシック" charset="0"/>
                <a:hlinkClick r:id="rId23" tooltip="FreeBSD"/>
              </a:rPr>
              <a:t>FreeBSD</a:t>
            </a:r>
            <a:r>
              <a:rPr lang="en-US" sz="1200" b="0" i="0" kern="1200" dirty="0">
                <a:solidFill>
                  <a:schemeClr val="tx1"/>
                </a:solidFill>
                <a:effectLst/>
                <a:latin typeface="+mn-lt"/>
                <a:ea typeface="ＭＳ Ｐゴシック" charset="0"/>
                <a:cs typeface="ＭＳ Ｐゴシック" charset="0"/>
              </a:rPr>
              <a:t> project, and the Driver Kit was replaced with a </a:t>
            </a:r>
            <a:r>
              <a:rPr lang="en-US" sz="1200" b="0" i="0" u="none" strike="noStrike" kern="1200" dirty="0">
                <a:solidFill>
                  <a:schemeClr val="tx1"/>
                </a:solidFill>
                <a:effectLst/>
                <a:latin typeface="+mn-lt"/>
                <a:ea typeface="ＭＳ Ｐゴシック" charset="0"/>
                <a:cs typeface="ＭＳ Ｐゴシック" charset="0"/>
                <a:hlinkClick r:id="rId24" tooltip="C++"/>
              </a:rPr>
              <a:t>C++</a:t>
            </a:r>
            <a:r>
              <a:rPr lang="en-US" sz="1200" b="0" i="0" kern="1200" dirty="0">
                <a:solidFill>
                  <a:schemeClr val="tx1"/>
                </a:solidFill>
                <a:effectLst/>
                <a:latin typeface="+mn-lt"/>
                <a:ea typeface="ＭＳ Ｐゴシック" charset="0"/>
                <a:cs typeface="ＭＳ Ｐゴシック" charset="0"/>
              </a:rPr>
              <a:t> API for writing drivers called </a:t>
            </a:r>
            <a:r>
              <a:rPr lang="en-US" sz="1200" b="0" i="0" u="none" strike="noStrike" kern="1200" dirty="0">
                <a:solidFill>
                  <a:schemeClr val="tx1"/>
                </a:solidFill>
                <a:effectLst/>
                <a:latin typeface="+mn-lt"/>
                <a:ea typeface="ＭＳ Ｐゴシック" charset="0"/>
                <a:cs typeface="ＭＳ Ｐゴシック" charset="0"/>
                <a:hlinkClick r:id="rId25" tooltip="I/O Kit"/>
              </a:rPr>
              <a:t>I/O Kit</a:t>
            </a:r>
            <a:r>
              <a:rPr lang="en-US" sz="1200" b="0" i="0" kern="1200" dirty="0">
                <a:solidFill>
                  <a:schemeClr val="tx1"/>
                </a:solidFill>
                <a:effectLst/>
                <a:latin typeface="+mn-lt"/>
                <a:ea typeface="ＭＳ Ｐゴシック" charset="0"/>
                <a:cs typeface="ＭＳ Ｐゴシック" charset="0"/>
              </a:rPr>
              <a:t>.</a:t>
            </a:r>
            <a:r>
              <a:rPr lang="en-US" sz="1200" b="0" i="0" kern="1200" baseline="30000" dirty="0">
                <a:solidFill>
                  <a:schemeClr val="tx1"/>
                </a:solidFill>
                <a:effectLst/>
                <a:latin typeface="+mn-lt"/>
                <a:ea typeface="ＭＳ Ｐゴシック" charset="0"/>
                <a:cs typeface="ＭＳ Ｐゴシック" charset="0"/>
              </a:rPr>
              <a:t>[</a:t>
            </a:r>
            <a:r>
              <a:rPr lang="en-US" sz="1200" b="0" i="1" u="none" strike="noStrike" kern="1200" baseline="30000" dirty="0">
                <a:solidFill>
                  <a:schemeClr val="tx1"/>
                </a:solidFill>
                <a:effectLst/>
                <a:latin typeface="+mn-lt"/>
                <a:ea typeface="ＭＳ Ｐゴシック" charset="0"/>
                <a:cs typeface="ＭＳ Ｐゴシック" charset="0"/>
                <a:hlinkClick r:id="rId22" tooltip="Wikipedia:Citation needed"/>
              </a:rPr>
              <a:t>citation needed</a:t>
            </a:r>
            <a:r>
              <a:rPr lang="en-US" sz="1200" b="0" i="0" kern="1200" baseline="30000" dirty="0">
                <a:solidFill>
                  <a:schemeClr val="tx1"/>
                </a:solidFill>
                <a:effectLst/>
                <a:latin typeface="+mn-lt"/>
                <a:ea typeface="ＭＳ Ｐゴシック" charset="0"/>
                <a:cs typeface="ＭＳ Ｐゴシック" charset="0"/>
              </a:rPr>
              <a:t>]</a:t>
            </a:r>
            <a:endParaRPr lang="en-US" sz="1200" b="0" i="0" kern="1200" dirty="0">
              <a:solidFill>
                <a:schemeClr val="tx1"/>
              </a:solidFill>
              <a:effectLst/>
              <a:latin typeface="+mn-lt"/>
              <a:ea typeface="ＭＳ Ｐゴシック" charset="0"/>
              <a:cs typeface="ＭＳ Ｐゴシック" charset="0"/>
            </a:endParaRPr>
          </a:p>
          <a:p>
            <a:endParaRPr lang="en-US" dirty="0">
              <a:ea typeface="MS PGothic" charset="0"/>
            </a:endParaRPr>
          </a:p>
        </p:txBody>
      </p:sp>
    </p:spTree>
    <p:extLst>
      <p:ext uri="{BB962C8B-B14F-4D97-AF65-F5344CB8AC3E}">
        <p14:creationId xmlns:p14="http://schemas.microsoft.com/office/powerpoint/2010/main" val="59078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ＭＳ Ｐゴシック" charset="0"/>
                <a:cs typeface="ＭＳ Ｐゴシック" charset="0"/>
              </a:rPr>
              <a:t>Reference: https://</a:t>
            </a:r>
            <a:r>
              <a:rPr lang="en-US" sz="1200" b="1" i="0" kern="1200" dirty="0" err="1">
                <a:solidFill>
                  <a:schemeClr val="tx1"/>
                </a:solidFill>
                <a:effectLst/>
                <a:latin typeface="+mn-lt"/>
                <a:ea typeface="ＭＳ Ｐゴシック" charset="0"/>
                <a:cs typeface="ＭＳ Ｐゴシック" charset="0"/>
              </a:rPr>
              <a:t>en.wikipedia.org</a:t>
            </a:r>
            <a:r>
              <a:rPr lang="en-US" sz="1200" b="1" i="0" kern="1200" dirty="0">
                <a:solidFill>
                  <a:schemeClr val="tx1"/>
                </a:solidFill>
                <a:effectLst/>
                <a:latin typeface="+mn-lt"/>
                <a:ea typeface="ＭＳ Ｐゴシック" charset="0"/>
                <a:cs typeface="ＭＳ Ｐゴシック" charset="0"/>
              </a:rPr>
              <a:t>/wiki/Android_(</a:t>
            </a:r>
            <a:r>
              <a:rPr lang="en-US" sz="1200" b="1" i="0" kern="1200" dirty="0" err="1">
                <a:solidFill>
                  <a:schemeClr val="tx1"/>
                </a:solidFill>
                <a:effectLst/>
                <a:latin typeface="+mn-lt"/>
                <a:ea typeface="ＭＳ Ｐゴシック" charset="0"/>
                <a:cs typeface="ＭＳ Ｐゴシック" charset="0"/>
              </a:rPr>
              <a:t>operating_system</a:t>
            </a:r>
            <a:r>
              <a:rPr lang="en-US" sz="1200" b="1" i="0" kern="1200" dirty="0">
                <a:solidFill>
                  <a:schemeClr val="tx1"/>
                </a:solidFill>
                <a:effectLst/>
                <a:latin typeface="+mn-lt"/>
                <a:ea typeface="ＭＳ Ｐゴシック" charset="0"/>
                <a:cs typeface="ＭＳ Ｐゴシック" charset="0"/>
              </a:rPr>
              <a:t>)</a:t>
            </a:r>
          </a:p>
          <a:p>
            <a:endParaRPr lang="en-US" sz="1200" b="1"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Android</a:t>
            </a:r>
            <a:r>
              <a:rPr lang="en-US" sz="1200" b="0" i="0" kern="1200" dirty="0">
                <a:solidFill>
                  <a:schemeClr val="tx1"/>
                </a:solidFill>
                <a:effectLst/>
                <a:latin typeface="+mn-lt"/>
                <a:ea typeface="ＭＳ Ｐゴシック" charset="0"/>
                <a:cs typeface="ＭＳ Ｐゴシック" charset="0"/>
              </a:rPr>
              <a:t> is a </a:t>
            </a:r>
            <a:r>
              <a:rPr lang="en-US" sz="1200" b="0" i="0" u="none" strike="noStrike" kern="1200" dirty="0">
                <a:solidFill>
                  <a:schemeClr val="tx1"/>
                </a:solidFill>
                <a:effectLst/>
                <a:latin typeface="+mn-lt"/>
                <a:ea typeface="ＭＳ Ｐゴシック" charset="0"/>
                <a:cs typeface="ＭＳ Ｐゴシック" charset="0"/>
                <a:hlinkClick r:id="rId3" tooltip="Mobile operating system"/>
              </a:rPr>
              <a:t>mobile operating system</a:t>
            </a:r>
            <a:r>
              <a:rPr lang="en-US" sz="1200" b="0" i="0" kern="1200" dirty="0">
                <a:solidFill>
                  <a:schemeClr val="tx1"/>
                </a:solidFill>
                <a:effectLst/>
                <a:latin typeface="+mn-lt"/>
                <a:ea typeface="ＭＳ Ｐゴシック" charset="0"/>
                <a:cs typeface="ＭＳ Ｐゴシック" charset="0"/>
              </a:rPr>
              <a:t> developed by </a:t>
            </a:r>
            <a:r>
              <a:rPr lang="en-US" sz="1200" b="0" i="0" u="none" strike="noStrike" kern="1200" dirty="0">
                <a:solidFill>
                  <a:schemeClr val="tx1"/>
                </a:solidFill>
                <a:effectLst/>
                <a:latin typeface="+mn-lt"/>
                <a:ea typeface="ＭＳ Ｐゴシック" charset="0"/>
                <a:cs typeface="ＭＳ Ｐゴシック" charset="0"/>
                <a:hlinkClick r:id="rId4" tooltip="Google"/>
              </a:rPr>
              <a:t>Google</a:t>
            </a:r>
            <a:r>
              <a:rPr lang="en-US" sz="1200" b="0" i="0" kern="1200" dirty="0">
                <a:solidFill>
                  <a:schemeClr val="tx1"/>
                </a:solidFill>
                <a:effectLst/>
                <a:latin typeface="+mn-lt"/>
                <a:ea typeface="ＭＳ Ｐゴシック" charset="0"/>
                <a:cs typeface="ＭＳ Ｐゴシック" charset="0"/>
              </a:rPr>
              <a:t>, based on the </a:t>
            </a:r>
            <a:r>
              <a:rPr lang="en-US" sz="1200" b="0" i="0" u="none" strike="noStrike" kern="1200" dirty="0">
                <a:solidFill>
                  <a:schemeClr val="tx1"/>
                </a:solidFill>
                <a:effectLst/>
                <a:latin typeface="+mn-lt"/>
                <a:ea typeface="ＭＳ Ｐゴシック" charset="0"/>
                <a:cs typeface="ＭＳ Ｐゴシック" charset="0"/>
                <a:hlinkClick r:id="rId5" tooltip="Linux kernel"/>
              </a:rPr>
              <a:t>Linux kernel</a:t>
            </a:r>
            <a:r>
              <a:rPr lang="en-US" sz="1200" b="0" i="0" kern="1200" dirty="0">
                <a:solidFill>
                  <a:schemeClr val="tx1"/>
                </a:solidFill>
                <a:effectLst/>
                <a:latin typeface="+mn-lt"/>
                <a:ea typeface="ＭＳ Ｐゴシック" charset="0"/>
                <a:cs typeface="ＭＳ Ｐゴシック" charset="0"/>
              </a:rPr>
              <a:t> and designed primarily for </a:t>
            </a:r>
            <a:r>
              <a:rPr lang="en-US" sz="1200" b="0" i="0" u="none" strike="noStrike" kern="1200" dirty="0">
                <a:solidFill>
                  <a:schemeClr val="tx1"/>
                </a:solidFill>
                <a:effectLst/>
                <a:latin typeface="+mn-lt"/>
                <a:ea typeface="ＭＳ Ｐゴシック" charset="0"/>
                <a:cs typeface="ＭＳ Ｐゴシック" charset="0"/>
                <a:hlinkClick r:id="rId6" tooltip="Touchscreen"/>
              </a:rPr>
              <a:t>touchscreen</a:t>
            </a:r>
            <a:r>
              <a:rPr lang="en-US" sz="1200" b="0" i="0" kern="1200" dirty="0">
                <a:solidFill>
                  <a:schemeClr val="tx1"/>
                </a:solidFill>
                <a:effectLst/>
                <a:latin typeface="+mn-lt"/>
                <a:ea typeface="ＭＳ Ｐゴシック" charset="0"/>
                <a:cs typeface="ＭＳ Ｐゴシック" charset="0"/>
              </a:rPr>
              <a:t> mobile devices such as </a:t>
            </a:r>
            <a:r>
              <a:rPr lang="en-US" sz="1200" b="0" i="0" u="none" strike="noStrike" kern="1200" dirty="0">
                <a:solidFill>
                  <a:schemeClr val="tx1"/>
                </a:solidFill>
                <a:effectLst/>
                <a:latin typeface="+mn-lt"/>
                <a:ea typeface="ＭＳ Ｐゴシック" charset="0"/>
                <a:cs typeface="ＭＳ Ｐゴシック" charset="0"/>
                <a:hlinkClick r:id="rId7" tooltip="Smartphone"/>
              </a:rPr>
              <a:t>smartphones</a:t>
            </a:r>
            <a:r>
              <a:rPr lang="en-US" sz="1200" b="0" i="0" kern="1200" dirty="0">
                <a:solidFill>
                  <a:schemeClr val="tx1"/>
                </a:solidFill>
                <a:effectLst/>
                <a:latin typeface="+mn-lt"/>
                <a:ea typeface="ＭＳ Ｐゴシック" charset="0"/>
                <a:cs typeface="ＭＳ Ｐゴシック" charset="0"/>
              </a:rPr>
              <a:t> and </a:t>
            </a:r>
            <a:r>
              <a:rPr lang="en-US" sz="1200" b="0" i="0" u="none" strike="noStrike" kern="1200" dirty="0">
                <a:solidFill>
                  <a:schemeClr val="tx1"/>
                </a:solidFill>
                <a:effectLst/>
                <a:latin typeface="+mn-lt"/>
                <a:ea typeface="ＭＳ Ｐゴシック" charset="0"/>
                <a:cs typeface="ＭＳ Ｐゴシック" charset="0"/>
                <a:hlinkClick r:id="rId8" tooltip="Tablet computer"/>
              </a:rPr>
              <a:t>tablets</a:t>
            </a:r>
            <a:r>
              <a:rPr lang="en-US" sz="1200" b="0" i="0" kern="1200" dirty="0">
                <a:solidFill>
                  <a:schemeClr val="tx1"/>
                </a:solidFill>
                <a:effectLst/>
                <a:latin typeface="+mn-lt"/>
                <a:ea typeface="ＭＳ Ｐゴシック" charset="0"/>
                <a:cs typeface="ＭＳ Ｐゴシック" charset="0"/>
              </a:rPr>
              <a:t>. Android's </a:t>
            </a:r>
            <a:r>
              <a:rPr lang="en-US" sz="1200" b="0" i="0" u="none" strike="noStrike" kern="1200" dirty="0">
                <a:solidFill>
                  <a:schemeClr val="tx1"/>
                </a:solidFill>
                <a:effectLst/>
                <a:latin typeface="+mn-lt"/>
                <a:ea typeface="ＭＳ Ｐゴシック" charset="0"/>
                <a:cs typeface="ＭＳ Ｐゴシック" charset="0"/>
                <a:hlinkClick r:id="rId9" tooltip="User interface"/>
              </a:rPr>
              <a:t>user interface</a:t>
            </a:r>
            <a:r>
              <a:rPr lang="en-US" sz="1200" b="0" i="0" kern="1200" dirty="0">
                <a:solidFill>
                  <a:schemeClr val="tx1"/>
                </a:solidFill>
                <a:effectLst/>
                <a:latin typeface="+mn-lt"/>
                <a:ea typeface="ＭＳ Ｐゴシック" charset="0"/>
                <a:cs typeface="ＭＳ Ｐゴシック" charset="0"/>
              </a:rPr>
              <a:t> is mainly based on </a:t>
            </a:r>
            <a:r>
              <a:rPr lang="en-US" sz="1200" b="0" i="0" u="none" strike="noStrike" kern="1200" dirty="0">
                <a:solidFill>
                  <a:schemeClr val="tx1"/>
                </a:solidFill>
                <a:effectLst/>
                <a:latin typeface="+mn-lt"/>
                <a:ea typeface="ＭＳ Ｐゴシック" charset="0"/>
                <a:cs typeface="ＭＳ Ｐゴシック" charset="0"/>
                <a:hlinkClick r:id="rId10" tooltip="Direct manipulation interface"/>
              </a:rPr>
              <a:t>direct manipulation</a:t>
            </a:r>
            <a:r>
              <a:rPr lang="en-US" sz="1200" b="0" i="0" kern="1200" dirty="0">
                <a:solidFill>
                  <a:schemeClr val="tx1"/>
                </a:solidFill>
                <a:effectLst/>
                <a:latin typeface="+mn-lt"/>
                <a:ea typeface="ＭＳ Ｐゴシック" charset="0"/>
                <a:cs typeface="ＭＳ Ｐゴシック" charset="0"/>
              </a:rPr>
              <a:t>, using touch gestures that loosely correspond to real-world actions, such as swiping, tapping and pinching, to manipulate on-screen objects, along with a </a:t>
            </a:r>
            <a:r>
              <a:rPr lang="en-US" sz="1200" b="0" i="0" u="none" strike="noStrike" kern="1200" dirty="0">
                <a:solidFill>
                  <a:schemeClr val="tx1"/>
                </a:solidFill>
                <a:effectLst/>
                <a:latin typeface="+mn-lt"/>
                <a:ea typeface="ＭＳ Ｐゴシック" charset="0"/>
                <a:cs typeface="ＭＳ Ｐゴシック" charset="0"/>
                <a:hlinkClick r:id="rId11" tooltip="Virtual keyboard"/>
              </a:rPr>
              <a:t>virtual keyboard</a:t>
            </a:r>
            <a:r>
              <a:rPr lang="en-US" sz="1200" b="0" i="0" kern="1200" dirty="0">
                <a:solidFill>
                  <a:schemeClr val="tx1"/>
                </a:solidFill>
                <a:effectLst/>
                <a:latin typeface="+mn-lt"/>
                <a:ea typeface="ＭＳ Ｐゴシック" charset="0"/>
                <a:cs typeface="ＭＳ Ｐゴシック" charset="0"/>
              </a:rPr>
              <a:t> for text input. In addition to touchscreen devices, Google has further developed </a:t>
            </a:r>
            <a:r>
              <a:rPr lang="en-US" sz="1200" b="0" i="0" u="none" strike="noStrike" kern="1200" dirty="0">
                <a:solidFill>
                  <a:schemeClr val="tx1"/>
                </a:solidFill>
                <a:effectLst/>
                <a:latin typeface="+mn-lt"/>
                <a:ea typeface="ＭＳ Ｐゴシック" charset="0"/>
                <a:cs typeface="ＭＳ Ｐゴシック" charset="0"/>
                <a:hlinkClick r:id="rId12" tooltip="Android TV"/>
              </a:rPr>
              <a:t>Android TV</a:t>
            </a:r>
            <a:r>
              <a:rPr lang="en-US" sz="1200" b="0" i="0" kern="1200" dirty="0">
                <a:solidFill>
                  <a:schemeClr val="tx1"/>
                </a:solidFill>
                <a:effectLst/>
                <a:latin typeface="+mn-lt"/>
                <a:ea typeface="ＭＳ Ｐゴシック" charset="0"/>
                <a:cs typeface="ＭＳ Ｐゴシック" charset="0"/>
              </a:rPr>
              <a:t> for televisions, </a:t>
            </a:r>
            <a:r>
              <a:rPr lang="en-US" sz="1200" b="0" i="0" u="none" strike="noStrike" kern="1200" dirty="0">
                <a:solidFill>
                  <a:schemeClr val="tx1"/>
                </a:solidFill>
                <a:effectLst/>
                <a:latin typeface="+mn-lt"/>
                <a:ea typeface="ＭＳ Ｐゴシック" charset="0"/>
                <a:cs typeface="ＭＳ Ｐゴシック" charset="0"/>
                <a:hlinkClick r:id="rId13" tooltip="Android Auto"/>
              </a:rPr>
              <a:t>Android Auto</a:t>
            </a:r>
            <a:r>
              <a:rPr lang="en-US" sz="1200" b="0" i="0" kern="1200" dirty="0">
                <a:solidFill>
                  <a:schemeClr val="tx1"/>
                </a:solidFill>
                <a:effectLst/>
                <a:latin typeface="+mn-lt"/>
                <a:ea typeface="ＭＳ Ｐゴシック" charset="0"/>
                <a:cs typeface="ＭＳ Ｐゴシック" charset="0"/>
              </a:rPr>
              <a:t> for cars, and </a:t>
            </a:r>
            <a:r>
              <a:rPr lang="en-US" sz="1200" b="0" i="0" u="none" strike="noStrike" kern="1200" dirty="0">
                <a:solidFill>
                  <a:schemeClr val="tx1"/>
                </a:solidFill>
                <a:effectLst/>
                <a:latin typeface="+mn-lt"/>
                <a:ea typeface="ＭＳ Ｐゴシック" charset="0"/>
                <a:cs typeface="ＭＳ Ｐゴシック" charset="0"/>
                <a:hlinkClick r:id="rId14" tooltip="Android Wear"/>
              </a:rPr>
              <a:t>Android Wear</a:t>
            </a:r>
            <a:r>
              <a:rPr lang="en-US" sz="1200" b="0" i="0" kern="1200" dirty="0">
                <a:solidFill>
                  <a:schemeClr val="tx1"/>
                </a:solidFill>
                <a:effectLst/>
                <a:latin typeface="+mn-lt"/>
                <a:ea typeface="ＭＳ Ｐゴシック" charset="0"/>
                <a:cs typeface="ＭＳ Ｐゴシック" charset="0"/>
              </a:rPr>
              <a:t> for wrist watches, each with a specialized user interface. Variants of Android are also used on </a:t>
            </a:r>
            <a:r>
              <a:rPr lang="en-US" sz="1200" b="0" i="0" u="none" strike="noStrike" kern="1200" dirty="0">
                <a:solidFill>
                  <a:schemeClr val="tx1"/>
                </a:solidFill>
                <a:effectLst/>
                <a:latin typeface="+mn-lt"/>
                <a:ea typeface="ＭＳ Ｐゴシック" charset="0"/>
                <a:cs typeface="ＭＳ Ｐゴシック" charset="0"/>
                <a:hlinkClick r:id="rId15" tooltip="Laptop"/>
              </a:rPr>
              <a:t>notebooks</a:t>
            </a:r>
            <a:r>
              <a:rPr lang="en-US" sz="1200" b="0" i="0" kern="1200" dirty="0">
                <a:solidFill>
                  <a:schemeClr val="tx1"/>
                </a:solidFill>
                <a:effectLst/>
                <a:latin typeface="+mn-lt"/>
                <a:ea typeface="ＭＳ Ｐゴシック" charset="0"/>
                <a:cs typeface="ＭＳ Ｐゴシック" charset="0"/>
              </a:rPr>
              <a:t>, </a:t>
            </a:r>
            <a:r>
              <a:rPr lang="en-US" sz="1200" b="0" i="0" u="none" strike="noStrike" kern="1200" dirty="0">
                <a:solidFill>
                  <a:schemeClr val="tx1"/>
                </a:solidFill>
                <a:effectLst/>
                <a:latin typeface="+mn-lt"/>
                <a:ea typeface="ＭＳ Ｐゴシック" charset="0"/>
                <a:cs typeface="ＭＳ Ｐゴシック" charset="0"/>
                <a:hlinkClick r:id="rId16" tooltip="Video game console"/>
              </a:rPr>
              <a:t>game consoles</a:t>
            </a:r>
            <a:r>
              <a:rPr lang="en-US" sz="1200" b="0" i="0" kern="1200" dirty="0">
                <a:solidFill>
                  <a:schemeClr val="tx1"/>
                </a:solidFill>
                <a:effectLst/>
                <a:latin typeface="+mn-lt"/>
                <a:ea typeface="ＭＳ Ｐゴシック" charset="0"/>
                <a:cs typeface="ＭＳ Ｐゴシック" charset="0"/>
              </a:rPr>
              <a:t>, </a:t>
            </a:r>
            <a:r>
              <a:rPr lang="en-US" sz="1200" b="0" i="0" u="none" strike="noStrike" kern="1200" dirty="0">
                <a:solidFill>
                  <a:schemeClr val="tx1"/>
                </a:solidFill>
                <a:effectLst/>
                <a:latin typeface="+mn-lt"/>
                <a:ea typeface="ＭＳ Ｐゴシック" charset="0"/>
                <a:cs typeface="ＭＳ Ｐゴシック" charset="0"/>
                <a:hlinkClick r:id="rId17" tooltip="Digital camera"/>
              </a:rPr>
              <a:t>digital cameras</a:t>
            </a:r>
            <a:r>
              <a:rPr lang="en-US" sz="1200" b="0" i="0" kern="1200" dirty="0">
                <a:solidFill>
                  <a:schemeClr val="tx1"/>
                </a:solidFill>
                <a:effectLst/>
                <a:latin typeface="+mn-lt"/>
                <a:ea typeface="ＭＳ Ｐゴシック" charset="0"/>
                <a:cs typeface="ＭＳ Ｐゴシック" charset="0"/>
              </a:rPr>
              <a:t>, and other electronics.</a:t>
            </a:r>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15</a:t>
            </a:fld>
            <a:endParaRPr lang="en-US"/>
          </a:p>
        </p:txBody>
      </p:sp>
    </p:spTree>
    <p:extLst>
      <p:ext uri="{BB962C8B-B14F-4D97-AF65-F5344CB8AC3E}">
        <p14:creationId xmlns:p14="http://schemas.microsoft.com/office/powerpoint/2010/main" val="1502898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399D97DA-259B-B744-99F9-9DB012AF852E}" type="slidenum">
              <a:rPr lang="en-US">
                <a:latin typeface="Times New Roman" charset="0"/>
              </a:rPr>
              <a:pPr/>
              <a:t>16</a:t>
            </a:fld>
            <a:endParaRPr lang="en-US">
              <a:latin typeface="Times New Roman"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a:latin typeface="Helvetica" charset="0"/>
                <a:ea typeface="MS PGothic" charset="0"/>
              </a:rPr>
              <a:t>Developed by Open Handset Alliance (mostly Google)</a:t>
            </a:r>
          </a:p>
          <a:p>
            <a:pPr lvl="1"/>
            <a:r>
              <a:rPr lang="en-US" dirty="0">
                <a:latin typeface="Helvetica" charset="0"/>
                <a:ea typeface="MS PGothic" charset="0"/>
              </a:rPr>
              <a:t>Open Source</a:t>
            </a:r>
          </a:p>
          <a:p>
            <a:r>
              <a:rPr lang="en-US" dirty="0">
                <a:latin typeface="Helvetica" charset="0"/>
                <a:ea typeface="MS PGothic" charset="0"/>
              </a:rPr>
              <a:t>Similar stack to IOS</a:t>
            </a:r>
          </a:p>
          <a:p>
            <a:r>
              <a:rPr lang="en-US" dirty="0">
                <a:latin typeface="Helvetica" charset="0"/>
                <a:ea typeface="MS PGothic" charset="0"/>
              </a:rPr>
              <a:t>Based on Linux kernel but modified</a:t>
            </a:r>
          </a:p>
          <a:p>
            <a:pPr lvl="1"/>
            <a:r>
              <a:rPr lang="en-US" dirty="0">
                <a:latin typeface="Helvetica" charset="0"/>
                <a:ea typeface="MS PGothic" charset="0"/>
              </a:rPr>
              <a:t>Provides process, memory, device-driver management</a:t>
            </a:r>
          </a:p>
          <a:p>
            <a:pPr lvl="1"/>
            <a:r>
              <a:rPr lang="en-US" dirty="0">
                <a:latin typeface="Helvetica" charset="0"/>
                <a:ea typeface="MS PGothic" charset="0"/>
              </a:rPr>
              <a:t>Adds power management </a:t>
            </a:r>
          </a:p>
          <a:p>
            <a:r>
              <a:rPr lang="en-US" dirty="0">
                <a:latin typeface="Helvetica" charset="0"/>
                <a:ea typeface="MS PGothic" charset="0"/>
              </a:rPr>
              <a:t>Runtime environment includes core set of libraries and </a:t>
            </a:r>
            <a:r>
              <a:rPr lang="en-US" dirty="0" err="1">
                <a:latin typeface="Helvetica" charset="0"/>
                <a:ea typeface="MS PGothic" charset="0"/>
              </a:rPr>
              <a:t>Dalvik</a:t>
            </a:r>
            <a:r>
              <a:rPr lang="en-US" dirty="0">
                <a:latin typeface="Helvetica" charset="0"/>
                <a:ea typeface="MS PGothic" charset="0"/>
              </a:rPr>
              <a:t> virtual machine</a:t>
            </a:r>
          </a:p>
          <a:p>
            <a:pPr lvl="1"/>
            <a:r>
              <a:rPr lang="en-US" dirty="0">
                <a:latin typeface="Helvetica" charset="0"/>
                <a:ea typeface="MS PGothic" charset="0"/>
              </a:rPr>
              <a:t>Apps developed in Java plus Android API</a:t>
            </a:r>
          </a:p>
          <a:p>
            <a:pPr lvl="2"/>
            <a:r>
              <a:rPr lang="en-US" dirty="0">
                <a:latin typeface="Helvetica" charset="0"/>
                <a:ea typeface="MS PGothic" charset="0"/>
              </a:rPr>
              <a:t>Java class files compiled to Java bytecode then translated to executable than runs in </a:t>
            </a:r>
            <a:r>
              <a:rPr lang="en-US" dirty="0" err="1">
                <a:latin typeface="Helvetica" charset="0"/>
                <a:ea typeface="MS PGothic" charset="0"/>
              </a:rPr>
              <a:t>Dalvik</a:t>
            </a:r>
            <a:r>
              <a:rPr lang="en-US" dirty="0">
                <a:latin typeface="Helvetica" charset="0"/>
                <a:ea typeface="MS PGothic" charset="0"/>
              </a:rPr>
              <a:t> VM</a:t>
            </a:r>
          </a:p>
          <a:p>
            <a:r>
              <a:rPr lang="en-US" dirty="0">
                <a:latin typeface="Helvetica" charset="0"/>
                <a:ea typeface="MS PGothic" charset="0"/>
              </a:rPr>
              <a:t>Libraries include frameworks for web browser (</a:t>
            </a:r>
            <a:r>
              <a:rPr lang="en-US" dirty="0" err="1">
                <a:latin typeface="Helvetica" charset="0"/>
                <a:ea typeface="MS PGothic" charset="0"/>
              </a:rPr>
              <a:t>webkit</a:t>
            </a:r>
            <a:r>
              <a:rPr lang="en-US" dirty="0">
                <a:latin typeface="Helvetica" charset="0"/>
                <a:ea typeface="MS PGothic" charset="0"/>
              </a:rPr>
              <a:t>), database (SQLite), multimedia, smaller </a:t>
            </a:r>
            <a:r>
              <a:rPr lang="en-US" dirty="0" err="1">
                <a:latin typeface="Helvetica" charset="0"/>
                <a:ea typeface="MS PGothic" charset="0"/>
              </a:rPr>
              <a:t>libc</a:t>
            </a:r>
            <a:endParaRPr lang="en-US"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1504830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https://www.meta-chart.com/pie</a:t>
            </a:r>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2</a:t>
            </a:fld>
            <a:endParaRPr lang="en-US"/>
          </a:p>
        </p:txBody>
      </p:sp>
    </p:spTree>
    <p:extLst>
      <p:ext uri="{BB962C8B-B14F-4D97-AF65-F5344CB8AC3E}">
        <p14:creationId xmlns:p14="http://schemas.microsoft.com/office/powerpoint/2010/main" val="22448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0438" tIns="44425" rIns="90438" bIns="44425"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ＭＳ Ｐゴシック" charset="0"/>
              </a:rPr>
              <a:t>(1) 40</a:t>
            </a:r>
            <a:r>
              <a:rPr lang="en-US" sz="1200" kern="1200" baseline="0" dirty="0">
                <a:solidFill>
                  <a:schemeClr val="tx1"/>
                </a:solidFill>
                <a:effectLst/>
                <a:latin typeface="Times New Roman" pitchFamily="18" charset="0"/>
                <a:ea typeface="ＭＳ Ｐゴシック" charset="0"/>
                <a:cs typeface="ＭＳ Ｐゴシック" charset="0"/>
              </a:rPr>
              <a:t> minutes </a:t>
            </a:r>
            <a:r>
              <a:rPr lang="en-US" sz="1200" kern="1200" dirty="0">
                <a:solidFill>
                  <a:schemeClr val="tx1"/>
                </a:solidFill>
                <a:effectLst/>
                <a:latin typeface="Times New Roman" pitchFamily="18" charset="0"/>
                <a:ea typeface="ＭＳ Ｐゴシック" charset="0"/>
                <a:cs typeface="ＭＳ Ｐゴシック" charset="0"/>
              </a:rPr>
              <a:t>Lec02b1-OS Design</a:t>
            </a:r>
            <a:r>
              <a:rPr lang="en-US" sz="1200" kern="1200" baseline="0" dirty="0">
                <a:solidFill>
                  <a:schemeClr val="tx1"/>
                </a:solidFill>
                <a:effectLst/>
                <a:latin typeface="Times New Roman" pitchFamily="18" charset="0"/>
                <a:ea typeface="ＭＳ Ｐゴシック" charset="0"/>
                <a:cs typeface="ＭＳ Ｐゴシック" charset="0"/>
              </a:rPr>
              <a:t> cont.ppt: </a:t>
            </a:r>
            <a:r>
              <a:rPr lang="en-US" altLang="zh-CN" baseline="0" dirty="0">
                <a:latin typeface="Calibri" charset="0"/>
                <a:ea typeface="SimSun" charset="0"/>
                <a:cs typeface="SimSun" charset="0"/>
              </a:rPr>
              <a:t>Slides 1-10</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ＭＳ Ｐゴシック" charset="0"/>
              </a:rPr>
              <a:t>(2) 5-10 minutes: Lec02b2-Project</a:t>
            </a:r>
            <a:r>
              <a:rPr lang="en-US" sz="1200" kern="1200" baseline="0" dirty="0">
                <a:solidFill>
                  <a:schemeClr val="tx1"/>
                </a:solidFill>
                <a:effectLst/>
                <a:latin typeface="Times New Roman" pitchFamily="18" charset="0"/>
                <a:ea typeface="ＭＳ Ｐゴシック" charset="0"/>
                <a:cs typeface="ＭＳ Ｐゴシック" charset="0"/>
              </a:rPr>
              <a:t> 2 overview (Move the project 2 introduction to Lecture 7).</a:t>
            </a:r>
            <a:endParaRPr lang="en-US" sz="1200" kern="1200" dirty="0">
              <a:solidFill>
                <a:schemeClr val="tx1"/>
              </a:solidFill>
              <a:effectLst/>
              <a:latin typeface="Times New Roman" pitchFamily="18" charset="0"/>
              <a:ea typeface="ＭＳ Ｐゴシック" charset="0"/>
              <a:cs typeface="ＭＳ Ｐゴシック" charset="0"/>
            </a:endParaRPr>
          </a:p>
          <a:p>
            <a:pPr eaLnBrk="1" hangingPunct="1"/>
            <a:endParaRPr lang="en-US" altLang="zh-CN" dirty="0">
              <a:latin typeface="Calibri" charset="0"/>
              <a:ea typeface="SimSun" charset="0"/>
              <a:cs typeface="SimSun" charset="0"/>
            </a:endParaRPr>
          </a:p>
        </p:txBody>
      </p:sp>
      <p:sp>
        <p:nvSpPr>
          <p:cNvPr id="7170"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11315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5</a:t>
            </a:fld>
            <a:endParaRPr lang="en-US"/>
          </a:p>
        </p:txBody>
      </p:sp>
    </p:spTree>
    <p:extLst>
      <p:ext uri="{BB962C8B-B14F-4D97-AF65-F5344CB8AC3E}">
        <p14:creationId xmlns:p14="http://schemas.microsoft.com/office/powerpoint/2010/main" val="917312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3954DDE6-060C-3B44-A20C-8B3A0039EFB7}" type="slidenum">
              <a:rPr lang="en-US">
                <a:latin typeface="Times New Roman" charset="0"/>
              </a:rPr>
              <a:pPr/>
              <a:t>7</a:t>
            </a:fld>
            <a:endParaRPr lang="en-US">
              <a:latin typeface="Times New Roman"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DD550C"/>
                </a:solidFill>
                <a:latin typeface="+mn-lt"/>
                <a:ea typeface="MS PGothic" charset="0"/>
              </a:rPr>
              <a:t>Recap:</a:t>
            </a:r>
            <a:r>
              <a:rPr lang="en-US" sz="1200" dirty="0">
                <a:solidFill>
                  <a:srgbClr val="FF0000"/>
                </a:solidFill>
                <a:latin typeface="+mn-lt"/>
                <a:ea typeface="MS PGothic" charset="0"/>
              </a:rPr>
              <a:t> </a:t>
            </a:r>
            <a:r>
              <a:rPr lang="en-US" sz="1200" dirty="0">
                <a:solidFill>
                  <a:srgbClr val="03244D"/>
                </a:solidFill>
                <a:latin typeface="+mn-lt"/>
                <a:ea typeface="MS PGothic" charset="0"/>
              </a:rPr>
              <a:t>What are the pros and cons of the Monolithic Kernel ?</a:t>
            </a:r>
          </a:p>
          <a:p>
            <a:endParaRPr lang="en-US" b="1" dirty="0">
              <a:latin typeface="Helvetica" charset="0"/>
              <a:ea typeface="MS PGothic" charset="0"/>
            </a:endParaRPr>
          </a:p>
          <a:p>
            <a:r>
              <a:rPr lang="en-US" b="1" dirty="0">
                <a:latin typeface="Helvetica" charset="0"/>
                <a:ea typeface="MS PGothic" charset="0"/>
              </a:rPr>
              <a:t>Benefits:</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MS PGothic" charset="0"/>
              </a:rPr>
              <a:t>        High</a:t>
            </a:r>
            <a:r>
              <a:rPr lang="en-US" baseline="0" dirty="0">
                <a:latin typeface="Helvetica" charset="0"/>
                <a:ea typeface="MS PGothic" charset="0"/>
              </a:rPr>
              <a:t> performance.</a:t>
            </a:r>
            <a:r>
              <a:rPr lang="en-US" dirty="0">
                <a:latin typeface="Helvetica" charset="0"/>
                <a:ea typeface="MS PGothic" charset="0"/>
              </a:rPr>
              <a:t> Performance overhead of user space to kernel space communication</a:t>
            </a:r>
          </a:p>
          <a:p>
            <a:endParaRPr lang="en-US" b="1" dirty="0">
              <a:latin typeface="Helvetica" charset="0"/>
              <a:ea typeface="MS PGothic" charset="0"/>
            </a:endParaRPr>
          </a:p>
          <a:p>
            <a:r>
              <a:rPr lang="en-US" b="1" dirty="0">
                <a:latin typeface="Helvetica" charset="0"/>
                <a:ea typeface="MS PGothic" charset="0"/>
              </a:rPr>
              <a:t>Detriments:</a:t>
            </a:r>
          </a:p>
          <a:p>
            <a:pPr lvl="1"/>
            <a:r>
              <a:rPr lang="en-US" dirty="0">
                <a:latin typeface="Helvetica" charset="0"/>
                <a:ea typeface="MS PGothic" charset="0"/>
              </a:rPr>
              <a:t>difficult to port the operating system to new architectures</a:t>
            </a:r>
          </a:p>
          <a:p>
            <a:pPr lvl="1"/>
            <a:endParaRPr lang="en-US"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179078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7384FE52-1E62-D74C-A4B2-00AF80B614EC}" type="slidenum">
              <a:rPr lang="en-US">
                <a:latin typeface="Times New Roman" charset="0"/>
              </a:rPr>
              <a:pPr/>
              <a:t>8</a:t>
            </a:fld>
            <a:endParaRPr lang="en-US">
              <a:latin typeface="Times New Roman" charset="0"/>
            </a:endParaRPr>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lnSpcReduction="10000"/>
          </a:bodyPr>
          <a:lstStyle/>
          <a:p>
            <a:r>
              <a:rPr lang="en-US" sz="1200" b="0" i="0" kern="1200" dirty="0">
                <a:solidFill>
                  <a:schemeClr val="tx1"/>
                </a:solidFill>
                <a:effectLst/>
                <a:latin typeface="+mn-lt"/>
                <a:ea typeface="ＭＳ Ｐゴシック" charset="0"/>
                <a:cs typeface="ＭＳ Ｐゴシック" charset="0"/>
              </a:rPr>
              <a:t>In </a:t>
            </a:r>
            <a:r>
              <a:rPr lang="en-US" sz="1200" b="0" i="0" u="none" strike="noStrike" kern="1200" dirty="0">
                <a:solidFill>
                  <a:schemeClr val="tx1"/>
                </a:solidFill>
                <a:effectLst/>
                <a:latin typeface="+mn-lt"/>
                <a:ea typeface="ＭＳ Ｐゴシック" charset="0"/>
                <a:cs typeface="ＭＳ Ｐゴシック" charset="0"/>
                <a:hlinkClick r:id="rId3" tooltip="Computer science"/>
              </a:rPr>
              <a:t>computer science</a:t>
            </a:r>
            <a:r>
              <a:rPr lang="en-US" sz="1200" b="0" i="0" kern="1200" dirty="0">
                <a:solidFill>
                  <a:schemeClr val="tx1"/>
                </a:solidFill>
                <a:effectLst/>
                <a:latin typeface="+mn-lt"/>
                <a:ea typeface="ＭＳ Ｐゴシック" charset="0"/>
                <a:cs typeface="ＭＳ Ｐゴシック" charset="0"/>
              </a:rPr>
              <a:t>, a </a:t>
            </a:r>
            <a:r>
              <a:rPr lang="en-US" sz="1200" b="1" i="0" kern="1200" dirty="0">
                <a:solidFill>
                  <a:schemeClr val="tx1"/>
                </a:solidFill>
                <a:effectLst/>
                <a:latin typeface="+mn-lt"/>
                <a:ea typeface="ＭＳ Ｐゴシック" charset="0"/>
                <a:cs typeface="ＭＳ Ｐゴシック" charset="0"/>
              </a:rPr>
              <a:t>microkernel</a:t>
            </a:r>
            <a:r>
              <a:rPr lang="en-US" sz="1200" b="0" i="0" kern="1200" dirty="0">
                <a:solidFill>
                  <a:schemeClr val="tx1"/>
                </a:solidFill>
                <a:effectLst/>
                <a:latin typeface="+mn-lt"/>
                <a:ea typeface="ＭＳ Ｐゴシック" charset="0"/>
                <a:cs typeface="ＭＳ Ｐゴシック" charset="0"/>
              </a:rPr>
              <a:t> (also known as </a:t>
            </a:r>
            <a:r>
              <a:rPr lang="en-US" sz="1200" b="0" i="1" kern="1200" dirty="0">
                <a:solidFill>
                  <a:schemeClr val="tx1"/>
                </a:solidFill>
                <a:effectLst/>
                <a:latin typeface="+mn-lt"/>
                <a:ea typeface="ＭＳ Ｐゴシック" charset="0"/>
                <a:cs typeface="ＭＳ Ｐゴシック" charset="0"/>
              </a:rPr>
              <a:t>μ-kernel</a:t>
            </a:r>
            <a:r>
              <a:rPr lang="en-US" sz="1200" b="0" i="0" kern="1200" dirty="0">
                <a:solidFill>
                  <a:schemeClr val="tx1"/>
                </a:solidFill>
                <a:effectLst/>
                <a:latin typeface="+mn-lt"/>
                <a:ea typeface="ＭＳ Ｐゴシック" charset="0"/>
                <a:cs typeface="ＭＳ Ｐゴシック" charset="0"/>
              </a:rPr>
              <a:t>) is the near-minimum amount of </a:t>
            </a:r>
            <a:r>
              <a:rPr lang="en-US" sz="1200" b="0" i="0" u="none" strike="noStrike" kern="1200" dirty="0">
                <a:solidFill>
                  <a:schemeClr val="tx1"/>
                </a:solidFill>
                <a:effectLst/>
                <a:latin typeface="+mn-lt"/>
                <a:ea typeface="ＭＳ Ｐゴシック" charset="0"/>
                <a:cs typeface="ＭＳ Ｐゴシック" charset="0"/>
                <a:hlinkClick r:id="rId4" tooltip="Software"/>
              </a:rPr>
              <a:t>software</a:t>
            </a:r>
            <a:r>
              <a:rPr lang="en-US" sz="1200" b="0" i="0" kern="1200" dirty="0">
                <a:solidFill>
                  <a:schemeClr val="tx1"/>
                </a:solidFill>
                <a:effectLst/>
                <a:latin typeface="+mn-lt"/>
                <a:ea typeface="ＭＳ Ｐゴシック" charset="0"/>
                <a:cs typeface="ＭＳ Ｐゴシック" charset="0"/>
              </a:rPr>
              <a:t> that can provide the mechanisms needed to implement an </a:t>
            </a:r>
            <a:r>
              <a:rPr lang="en-US" sz="1200" b="0" i="0" u="none" strike="noStrike" kern="1200" dirty="0">
                <a:solidFill>
                  <a:schemeClr val="tx1"/>
                </a:solidFill>
                <a:effectLst/>
                <a:latin typeface="+mn-lt"/>
                <a:ea typeface="ＭＳ Ｐゴシック" charset="0"/>
                <a:cs typeface="ＭＳ Ｐゴシック" charset="0"/>
                <a:hlinkClick r:id="rId5" tooltip="Operating system"/>
              </a:rPr>
              <a:t>operating system</a:t>
            </a:r>
            <a:r>
              <a:rPr lang="en-US" sz="1200" b="0" i="0" kern="1200" dirty="0">
                <a:solidFill>
                  <a:schemeClr val="tx1"/>
                </a:solidFill>
                <a:effectLst/>
                <a:latin typeface="+mn-lt"/>
                <a:ea typeface="ＭＳ Ｐゴシック" charset="0"/>
                <a:cs typeface="ＭＳ Ｐゴシック" charset="0"/>
              </a:rPr>
              <a:t> (OS). These mechanisms include low-level </a:t>
            </a:r>
            <a:r>
              <a:rPr lang="en-US" sz="1200" b="0" i="0" u="none" strike="noStrike" kern="1200" dirty="0">
                <a:solidFill>
                  <a:schemeClr val="tx1"/>
                </a:solidFill>
                <a:effectLst/>
                <a:latin typeface="+mn-lt"/>
                <a:ea typeface="ＭＳ Ｐゴシック" charset="0"/>
                <a:cs typeface="ＭＳ Ｐゴシック" charset="0"/>
                <a:hlinkClick r:id="rId6" tooltip="Address space"/>
              </a:rPr>
              <a:t>address space</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management,</a:t>
            </a:r>
            <a:r>
              <a:rPr lang="en-US" sz="1200" b="0" i="0" u="none" strike="noStrike" kern="1200" dirty="0" err="1">
                <a:solidFill>
                  <a:schemeClr val="tx1"/>
                </a:solidFill>
                <a:effectLst/>
                <a:latin typeface="+mn-lt"/>
                <a:ea typeface="ＭＳ Ｐゴシック" charset="0"/>
                <a:cs typeface="ＭＳ Ｐゴシック" charset="0"/>
                <a:hlinkClick r:id="rId7" tooltip="Thread (computer science)"/>
              </a:rPr>
              <a:t>thread</a:t>
            </a:r>
            <a:r>
              <a:rPr lang="en-US" sz="1200" b="0" i="0" kern="1200" dirty="0">
                <a:solidFill>
                  <a:schemeClr val="tx1"/>
                </a:solidFill>
                <a:effectLst/>
                <a:latin typeface="+mn-lt"/>
                <a:ea typeface="ＭＳ Ｐゴシック" charset="0"/>
                <a:cs typeface="ＭＳ Ｐゴシック" charset="0"/>
              </a:rPr>
              <a:t> management, and </a:t>
            </a:r>
            <a:r>
              <a:rPr lang="en-US" sz="1200" b="0" i="0" u="none" strike="noStrike" kern="1200" dirty="0">
                <a:solidFill>
                  <a:schemeClr val="tx1"/>
                </a:solidFill>
                <a:effectLst/>
                <a:latin typeface="+mn-lt"/>
                <a:ea typeface="ＭＳ Ｐゴシック" charset="0"/>
                <a:cs typeface="ＭＳ Ｐゴシック" charset="0"/>
                <a:hlinkClick r:id="rId8" tooltip="Inter-process communication"/>
              </a:rPr>
              <a:t>inter-process communication</a:t>
            </a:r>
            <a:r>
              <a:rPr lang="en-US" sz="1200" b="0" i="0" kern="1200" dirty="0">
                <a:solidFill>
                  <a:schemeClr val="tx1"/>
                </a:solidFill>
                <a:effectLst/>
                <a:latin typeface="+mn-lt"/>
                <a:ea typeface="ＭＳ Ｐゴシック" charset="0"/>
                <a:cs typeface="ＭＳ Ｐゴシック" charset="0"/>
              </a:rPr>
              <a:t> (IPC).</a:t>
            </a:r>
            <a:endParaRPr lang="en-US" dirty="0">
              <a:latin typeface="Helvetica" charset="0"/>
              <a:ea typeface="MS PGothic" charset="0"/>
            </a:endParaRPr>
          </a:p>
          <a:p>
            <a:endParaRPr lang="en-US">
              <a:latin typeface="Helvetica" charset="0"/>
              <a:ea typeface="MS PGothic" charset="0"/>
            </a:endParaRPr>
          </a:p>
          <a:p>
            <a:endParaRPr lang="en-US">
              <a:latin typeface="Helvetica" charset="0"/>
              <a:ea typeface="MS PGothic" charset="0"/>
            </a:endParaRPr>
          </a:p>
          <a:p>
            <a:endParaRPr lang="en-US" dirty="0">
              <a:latin typeface="Helvetica" charset="0"/>
              <a:ea typeface="MS PGothic" charset="0"/>
            </a:endParaRPr>
          </a:p>
          <a:p>
            <a:r>
              <a:rPr lang="en-US" dirty="0">
                <a:latin typeface="Helvetica" charset="0"/>
                <a:ea typeface="MS PGothic" charset="0"/>
              </a:rPr>
              <a:t>Moves as much from the kernel into user space</a:t>
            </a:r>
          </a:p>
          <a:p>
            <a:r>
              <a:rPr lang="en-US" b="1" dirty="0">
                <a:solidFill>
                  <a:srgbClr val="3366FF"/>
                </a:solidFill>
                <a:latin typeface="Helvetica" charset="0"/>
                <a:ea typeface="MS PGothic" charset="0"/>
              </a:rPr>
              <a:t>Mach </a:t>
            </a:r>
            <a:r>
              <a:rPr lang="en-US" dirty="0">
                <a:latin typeface="Helvetica" charset="0"/>
                <a:ea typeface="MS PGothic" charset="0"/>
              </a:rPr>
              <a:t>example of </a:t>
            </a:r>
            <a:r>
              <a:rPr lang="en-US" b="1" dirty="0">
                <a:solidFill>
                  <a:srgbClr val="3366FF"/>
                </a:solidFill>
                <a:latin typeface="Helvetica" charset="0"/>
                <a:ea typeface="MS PGothic" charset="0"/>
              </a:rPr>
              <a:t>microkernel</a:t>
            </a:r>
          </a:p>
          <a:p>
            <a:pPr lvl="1"/>
            <a:r>
              <a:rPr lang="en-US" dirty="0">
                <a:latin typeface="Helvetica" charset="0"/>
                <a:ea typeface="MS PGothic" charset="0"/>
              </a:rPr>
              <a:t>Mac OS X kernel (</a:t>
            </a:r>
            <a:r>
              <a:rPr lang="en-US" b="1" dirty="0">
                <a:solidFill>
                  <a:srgbClr val="3366FF"/>
                </a:solidFill>
                <a:latin typeface="Helvetica" charset="0"/>
                <a:ea typeface="MS PGothic" charset="0"/>
              </a:rPr>
              <a:t>Darwin</a:t>
            </a:r>
            <a:r>
              <a:rPr lang="en-US" dirty="0">
                <a:latin typeface="Helvetica" charset="0"/>
                <a:ea typeface="MS PGothic" charset="0"/>
              </a:rPr>
              <a:t>) partly based on Mach</a:t>
            </a:r>
            <a:endParaRPr lang="en-US" sz="800" dirty="0">
              <a:latin typeface="Helvetica" charset="0"/>
              <a:ea typeface="MS PGothic" charset="0"/>
            </a:endParaRPr>
          </a:p>
          <a:p>
            <a:r>
              <a:rPr lang="en-US" dirty="0">
                <a:latin typeface="Helvetica" charset="0"/>
                <a:ea typeface="MS PGothic" charset="0"/>
              </a:rPr>
              <a:t>Communication takes place between user modules using </a:t>
            </a:r>
            <a:r>
              <a:rPr lang="en-US" b="1" dirty="0">
                <a:solidFill>
                  <a:srgbClr val="3366FF"/>
                </a:solidFill>
                <a:latin typeface="Helvetica" charset="0"/>
                <a:ea typeface="MS PGothic" charset="0"/>
              </a:rPr>
              <a:t>message passing</a:t>
            </a:r>
            <a:endParaRPr lang="en-US" sz="800" dirty="0">
              <a:latin typeface="Helvetica" charset="0"/>
              <a:ea typeface="MS PGothic" charset="0"/>
            </a:endParaRPr>
          </a:p>
          <a:p>
            <a:r>
              <a:rPr lang="en-US" b="1" dirty="0">
                <a:latin typeface="Helvetica" charset="0"/>
                <a:ea typeface="MS PGothic" charset="0"/>
              </a:rPr>
              <a:t>Benefits:</a:t>
            </a:r>
          </a:p>
          <a:p>
            <a:pPr lvl="1"/>
            <a:r>
              <a:rPr lang="en-US" dirty="0">
                <a:latin typeface="Helvetica" charset="0"/>
                <a:ea typeface="MS PGothic" charset="0"/>
              </a:rPr>
              <a:t>Easier to extend a microkernel</a:t>
            </a:r>
          </a:p>
          <a:p>
            <a:pPr lvl="1"/>
            <a:r>
              <a:rPr lang="en-US" dirty="0">
                <a:latin typeface="Helvetica" charset="0"/>
                <a:ea typeface="MS PGothic" charset="0"/>
              </a:rPr>
              <a:t>Easier to port the operating system to new architectures</a:t>
            </a:r>
          </a:p>
          <a:p>
            <a:pPr lvl="1"/>
            <a:r>
              <a:rPr lang="en-US" dirty="0">
                <a:latin typeface="Helvetica" charset="0"/>
                <a:ea typeface="MS PGothic" charset="0"/>
              </a:rPr>
              <a:t>More reliable (less code is running in kernel mode)</a:t>
            </a:r>
          </a:p>
          <a:p>
            <a:pPr lvl="1"/>
            <a:r>
              <a:rPr lang="en-US" dirty="0">
                <a:latin typeface="Helvetica" charset="0"/>
                <a:ea typeface="MS PGothic" charset="0"/>
              </a:rPr>
              <a:t>More secure</a:t>
            </a:r>
            <a:endParaRPr lang="en-US" sz="800" dirty="0">
              <a:latin typeface="Helvetica" charset="0"/>
              <a:ea typeface="MS PGothic" charset="0"/>
            </a:endParaRPr>
          </a:p>
          <a:p>
            <a:r>
              <a:rPr lang="en-US" b="1" dirty="0">
                <a:latin typeface="Helvetica" charset="0"/>
                <a:ea typeface="MS PGothic" charset="0"/>
              </a:rPr>
              <a:t>Detriments:</a:t>
            </a:r>
          </a:p>
          <a:p>
            <a:pPr lvl="1"/>
            <a:r>
              <a:rPr lang="en-US" dirty="0">
                <a:latin typeface="Helvetica" charset="0"/>
                <a:ea typeface="MS PGothic" charset="0"/>
              </a:rPr>
              <a:t>Performance overhead of user space to kernel space communication</a:t>
            </a:r>
          </a:p>
          <a:p>
            <a:endParaRPr lang="en-US" dirty="0">
              <a:ea typeface="MS PGothic" charset="0"/>
            </a:endParaRPr>
          </a:p>
        </p:txBody>
      </p:sp>
    </p:spTree>
    <p:extLst>
      <p:ext uri="{BB962C8B-B14F-4D97-AF65-F5344CB8AC3E}">
        <p14:creationId xmlns:p14="http://schemas.microsoft.com/office/powerpoint/2010/main" val="1154415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3954DDE6-060C-3B44-A20C-8B3A0039EFB7}" type="slidenum">
              <a:rPr lang="en-US">
                <a:latin typeface="Times New Roman" charset="0"/>
              </a:rPr>
              <a:pPr/>
              <a:t>9</a:t>
            </a:fld>
            <a:endParaRPr lang="en-US">
              <a:latin typeface="Times New Roman"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DD550C"/>
                </a:solidFill>
                <a:latin typeface="+mn-lt"/>
                <a:ea typeface="MS PGothic" charset="0"/>
              </a:rPr>
              <a:t>Recap:</a:t>
            </a:r>
            <a:r>
              <a:rPr lang="en-US" sz="1200" dirty="0">
                <a:solidFill>
                  <a:srgbClr val="FF0000"/>
                </a:solidFill>
                <a:latin typeface="+mn-lt"/>
                <a:ea typeface="MS PGothic" charset="0"/>
              </a:rPr>
              <a:t> </a:t>
            </a:r>
            <a:r>
              <a:rPr lang="en-US" sz="1200" dirty="0">
                <a:solidFill>
                  <a:srgbClr val="03244D"/>
                </a:solidFill>
                <a:latin typeface="+mn-lt"/>
                <a:ea typeface="MS PGothic" charset="0"/>
              </a:rPr>
              <a:t>What are the pros and cons of the Monolithic Kernel ?</a:t>
            </a:r>
          </a:p>
          <a:p>
            <a:endParaRPr lang="en-US" b="1" dirty="0">
              <a:latin typeface="Helvetica" charset="0"/>
              <a:ea typeface="MS PGothic" charset="0"/>
            </a:endParaRPr>
          </a:p>
          <a:p>
            <a:r>
              <a:rPr lang="en-US" b="1" dirty="0">
                <a:latin typeface="Helvetica" charset="0"/>
                <a:ea typeface="MS PGothic" charset="0"/>
              </a:rPr>
              <a:t>Benefits:</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MS PGothic" charset="0"/>
              </a:rPr>
              <a:t>        High</a:t>
            </a:r>
            <a:r>
              <a:rPr lang="en-US" baseline="0" dirty="0">
                <a:latin typeface="Helvetica" charset="0"/>
                <a:ea typeface="MS PGothic" charset="0"/>
              </a:rPr>
              <a:t> performance.</a:t>
            </a:r>
            <a:r>
              <a:rPr lang="en-US" dirty="0">
                <a:latin typeface="Helvetica" charset="0"/>
                <a:ea typeface="MS PGothic" charset="0"/>
              </a:rPr>
              <a:t> Performance overhead of user space to kernel space communication</a:t>
            </a:r>
          </a:p>
          <a:p>
            <a:endParaRPr lang="en-US" b="1" dirty="0">
              <a:latin typeface="Helvetica" charset="0"/>
              <a:ea typeface="MS PGothic" charset="0"/>
            </a:endParaRPr>
          </a:p>
          <a:p>
            <a:r>
              <a:rPr lang="en-US" b="1" dirty="0">
                <a:latin typeface="Helvetica" charset="0"/>
                <a:ea typeface="MS PGothic" charset="0"/>
              </a:rPr>
              <a:t>Detriments:</a:t>
            </a:r>
          </a:p>
          <a:p>
            <a:pPr lvl="1"/>
            <a:r>
              <a:rPr lang="en-US" dirty="0">
                <a:latin typeface="Helvetica" charset="0"/>
                <a:ea typeface="MS PGothic" charset="0"/>
              </a:rPr>
              <a:t>difficult to port the operating system to new architectures</a:t>
            </a:r>
          </a:p>
          <a:p>
            <a:pPr lvl="1"/>
            <a:endParaRPr lang="en-US"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1793520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7384FE52-1E62-D74C-A4B2-00AF80B614EC}" type="slidenum">
              <a:rPr lang="en-US">
                <a:latin typeface="Times New Roman" charset="0"/>
              </a:rPr>
              <a:pPr/>
              <a:t>10</a:t>
            </a:fld>
            <a:endParaRPr lang="en-US">
              <a:latin typeface="Times New Roman" charset="0"/>
            </a:endParaRPr>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normAutofit fontScale="92500" lnSpcReduction="10000"/>
          </a:bodyPr>
          <a:lstStyle/>
          <a:p>
            <a:r>
              <a:rPr lang="en-US" sz="1200" b="0" i="0" kern="1200" dirty="0">
                <a:solidFill>
                  <a:schemeClr val="tx1"/>
                </a:solidFill>
                <a:effectLst/>
                <a:latin typeface="+mn-lt"/>
                <a:ea typeface="ＭＳ Ｐゴシック" charset="0"/>
                <a:cs typeface="ＭＳ Ｐゴシック" charset="0"/>
              </a:rPr>
              <a:t>bicycles versus cars:</a:t>
            </a:r>
            <a:r>
              <a:rPr lang="en-US" sz="1200" b="0" i="0" kern="1200" baseline="0" dirty="0">
                <a:solidFill>
                  <a:schemeClr val="tx1"/>
                </a:solidFill>
                <a:effectLst/>
                <a:latin typeface="+mn-lt"/>
                <a:ea typeface="ＭＳ Ｐゴシック" charset="0"/>
                <a:cs typeface="ＭＳ Ｐゴシック" charset="0"/>
              </a:rPr>
              <a:t> </a:t>
            </a:r>
            <a:r>
              <a:rPr lang="en-US" sz="1200" b="0" i="0" kern="1200" dirty="0">
                <a:solidFill>
                  <a:schemeClr val="tx1"/>
                </a:solidFill>
                <a:effectLst/>
                <a:latin typeface="+mn-lt"/>
                <a:ea typeface="ＭＳ Ｐゴシック" charset="0"/>
                <a:cs typeface="ＭＳ Ｐゴシック" charset="0"/>
              </a:rPr>
              <a:t>: both are forms of transportation that meet differing needs. </a:t>
            </a:r>
          </a:p>
          <a:p>
            <a:endParaRPr lang="en-US" sz="1200" b="0"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Reference:</a:t>
            </a:r>
            <a:r>
              <a:rPr lang="en-US" sz="1200" b="1" i="0" kern="1200" baseline="0" dirty="0">
                <a:solidFill>
                  <a:schemeClr val="tx1"/>
                </a:solidFill>
                <a:effectLst/>
                <a:latin typeface="+mn-lt"/>
                <a:ea typeface="ＭＳ Ｐゴシック" charset="0"/>
                <a:cs typeface="ＭＳ Ｐゴシック" charset="0"/>
              </a:rPr>
              <a:t> </a:t>
            </a:r>
            <a:r>
              <a:rPr lang="en-US" sz="1200" b="0" i="0" kern="1200" baseline="0" dirty="0">
                <a:solidFill>
                  <a:schemeClr val="tx1"/>
                </a:solidFill>
                <a:effectLst/>
                <a:latin typeface="+mn-lt"/>
                <a:ea typeface="ＭＳ Ｐゴシック" charset="0"/>
                <a:cs typeface="ＭＳ Ｐゴシック" charset="0"/>
              </a:rPr>
              <a:t>http://</a:t>
            </a:r>
            <a:r>
              <a:rPr lang="en-US" sz="1200" b="0" i="0" kern="1200" baseline="0" dirty="0" err="1">
                <a:solidFill>
                  <a:schemeClr val="tx1"/>
                </a:solidFill>
                <a:effectLst/>
                <a:latin typeface="+mn-lt"/>
                <a:ea typeface="ＭＳ Ｐゴシック" charset="0"/>
                <a:cs typeface="ＭＳ Ｐゴシック" charset="0"/>
              </a:rPr>
              <a:t>www.embedded.com</a:t>
            </a:r>
            <a:r>
              <a:rPr lang="en-US" sz="1200" b="0" i="0" kern="1200" baseline="0" dirty="0">
                <a:solidFill>
                  <a:schemeClr val="tx1"/>
                </a:solidFill>
                <a:effectLst/>
                <a:latin typeface="+mn-lt"/>
                <a:ea typeface="ＭＳ Ｐゴシック" charset="0"/>
                <a:cs typeface="ＭＳ Ｐゴシック" charset="0"/>
              </a:rPr>
              <a:t>/electronics-blogs/break-points/4025683/Microkernel-vs-monolithic.</a:t>
            </a:r>
          </a:p>
          <a:p>
            <a:endParaRPr lang="en-US" sz="1200" b="0" i="0" kern="1200" baseline="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Big monolithic OS: Linux and Windows</a:t>
            </a:r>
          </a:p>
          <a:p>
            <a:r>
              <a:rPr lang="en-US" sz="1200" b="0" i="0" kern="1200" dirty="0">
                <a:solidFill>
                  <a:schemeClr val="tx1"/>
                </a:solidFill>
                <a:effectLst/>
                <a:latin typeface="+mn-lt"/>
                <a:ea typeface="ＭＳ Ｐゴシック" charset="0"/>
                <a:cs typeface="ＭＳ Ｐゴシック" charset="0"/>
              </a:rPr>
              <a:t>Linux's kernel is over 2 million lines of code. Window's is far bigger.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Microkernel</a:t>
            </a:r>
            <a:r>
              <a:rPr lang="en-US" sz="1200" b="0" i="0" kern="1200" baseline="0" dirty="0">
                <a:solidFill>
                  <a:schemeClr val="tx1"/>
                </a:solidFill>
                <a:effectLst/>
                <a:latin typeface="+mn-lt"/>
                <a:ea typeface="ＭＳ Ｐゴシック" charset="0"/>
                <a:cs typeface="ＭＳ Ｐゴシック" charset="0"/>
              </a:rPr>
              <a:t>: QNX, </a:t>
            </a:r>
            <a:r>
              <a:rPr lang="en-US" sz="1200" b="0" i="0" kern="1200" baseline="0" dirty="0" err="1">
                <a:solidFill>
                  <a:schemeClr val="tx1"/>
                </a:solidFill>
                <a:effectLst/>
                <a:latin typeface="+mn-lt"/>
                <a:ea typeface="ＭＳ Ｐゴシック" charset="0"/>
                <a:cs typeface="ＭＳ Ｐゴシック" charset="0"/>
              </a:rPr>
              <a:t>Minix</a:t>
            </a:r>
            <a:endParaRPr lang="en-US" sz="1200" b="0" i="0"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Monolithic kernels have been tremendously successful and do a yeoman's job of running the world's desktops and many embedded systems.</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The philosophy behind microkernels is reliable operation (which is, in my opinion, far more important than the desire to pile features into already bloated code). </a:t>
            </a:r>
            <a:r>
              <a:rPr lang="en-US" sz="1200" b="0" i="0" kern="1200" dirty="0" err="1">
                <a:solidFill>
                  <a:schemeClr val="tx1"/>
                </a:solidFill>
                <a:effectLst/>
                <a:latin typeface="+mn-lt"/>
                <a:ea typeface="ＭＳ Ｐゴシック" charset="0"/>
                <a:cs typeface="ＭＳ Ｐゴシック" charset="0"/>
              </a:rPr>
              <a:t>Minix</a:t>
            </a:r>
            <a:r>
              <a:rPr lang="en-US" sz="1200" b="0" i="0" kern="1200" dirty="0">
                <a:solidFill>
                  <a:schemeClr val="tx1"/>
                </a:solidFill>
                <a:effectLst/>
                <a:latin typeface="+mn-lt"/>
                <a:ea typeface="ＭＳ Ｐゴシック" charset="0"/>
                <a:cs typeface="ＭＳ Ｐゴシック" charset="0"/>
              </a:rPr>
              <a:t> stresses a small kernel size. It's a whole lot easier to ensure that 4,000 lines of code are correct than 2 million.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the next great innovation in embedded processor design will be a very old idea: the memory management unit. An MMU in every CPU, coupled with code that isolates each operating-system component and task into distinct hardware-protected memory areas, can and will lead to much more reliable firmware.</a:t>
            </a:r>
            <a:endParaRPr lang="en-US" dirty="0">
              <a:ea typeface="MS PGothic" charset="0"/>
            </a:endParaRPr>
          </a:p>
        </p:txBody>
      </p:sp>
    </p:spTree>
    <p:extLst>
      <p:ext uri="{BB962C8B-B14F-4D97-AF65-F5344CB8AC3E}">
        <p14:creationId xmlns:p14="http://schemas.microsoft.com/office/powerpoint/2010/main" val="189614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make “Monolithic Kernel</a:t>
            </a:r>
            <a:r>
              <a:rPr lang="en-US" baseline="0" dirty="0"/>
              <a:t>” disappear?</a:t>
            </a:r>
          </a:p>
          <a:p>
            <a:r>
              <a:rPr lang="en-US" baseline="0" dirty="0"/>
              <a:t>If you can’t see the kernel, it is </a:t>
            </a:r>
            <a:r>
              <a:rPr lang="en-US" baseline="0"/>
              <a:t>a microkernel.</a:t>
            </a:r>
            <a:endParaRPr lang="en-US"/>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11</a:t>
            </a:fld>
            <a:endParaRPr lang="en-US"/>
          </a:p>
        </p:txBody>
      </p:sp>
    </p:spTree>
    <p:extLst>
      <p:ext uri="{BB962C8B-B14F-4D97-AF65-F5344CB8AC3E}">
        <p14:creationId xmlns:p14="http://schemas.microsoft.com/office/powerpoint/2010/main" val="1896033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7086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169746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8105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130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88449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42513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31770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5EE34143-2B25-4BFD-A111-18A50D2D1BBF}" type="datetime1">
              <a:rPr lang="en-US" smtClean="0"/>
              <a:pPr/>
              <a:t>8/27/18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1383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857003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90B3792-E7DB-4D34-86DE-399E6DD5E97D}" type="datetime1">
              <a:rPr lang="en-US" smtClean="0"/>
              <a:pPr/>
              <a:t>8/27/18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9006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7217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pic>
        <p:nvPicPr>
          <p:cNvPr id="7" name="Picture 2" descr="SGCOE V 158 289"/>
          <p:cNvPicPr>
            <a:picLocks noChangeAspect="1" noChangeArrowheads="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31754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219200"/>
          </a:xfrm>
        </p:spPr>
        <p:txBody>
          <a:bodyPr/>
          <a:lstStyle/>
          <a:p>
            <a:r>
              <a:rPr lang="en-US" dirty="0"/>
              <a:t> </a:t>
            </a:r>
            <a:r>
              <a:rPr lang="en-US" dirty="0">
                <a:latin typeface="+mn-lt"/>
              </a:rPr>
              <a:t>Give a Time Cushion</a:t>
            </a:r>
          </a:p>
        </p:txBody>
      </p:sp>
      <p:sp>
        <p:nvSpPr>
          <p:cNvPr id="3" name="Slide Number Placeholder 2"/>
          <p:cNvSpPr>
            <a:spLocks noGrp="1"/>
          </p:cNvSpPr>
          <p:nvPr>
            <p:ph type="sldNum" sz="quarter" idx="11"/>
          </p:nvPr>
        </p:nvSpPr>
        <p:spPr/>
        <p:txBody>
          <a:bodyPr/>
          <a:lstStyle/>
          <a:p>
            <a:pPr>
              <a:defRPr/>
            </a:pPr>
            <a:fld id="{9AFC114F-D431-4598-A534-4A959ED96762}" type="slidenum">
              <a:rPr lang="en-US" smtClean="0"/>
              <a:pPr>
                <a:defRPr/>
              </a:pPr>
              <a:t>1</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143000"/>
            <a:ext cx="57150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28" y="2552475"/>
            <a:ext cx="4434793" cy="26608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a:stretch>
            <a:fillRect/>
          </a:stretch>
        </p:blipFill>
        <p:spPr>
          <a:xfrm>
            <a:off x="7787593" y="2466975"/>
            <a:ext cx="3867150" cy="2790825"/>
          </a:xfrm>
          <a:prstGeom prst="rect">
            <a:avLst/>
          </a:prstGeom>
        </p:spPr>
      </p:pic>
    </p:spTree>
    <p:extLst>
      <p:ext uri="{BB962C8B-B14F-4D97-AF65-F5344CB8AC3E}">
        <p14:creationId xmlns:p14="http://schemas.microsoft.com/office/powerpoint/2010/main" val="278396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50000" y="50000"/>
                                    </p:animScale>
                                  </p:childTnLst>
                                </p:cTn>
                              </p:par>
                            </p:childTnLst>
                          </p:cTn>
                        </p:par>
                        <p:par>
                          <p:cTn id="7" fill="hold">
                            <p:stCondLst>
                              <p:cond delay="2000"/>
                            </p:stCondLst>
                            <p:childTnLst>
                              <p:par>
                                <p:cTn id="8" presetID="53" presetClass="entr" presetSubtype="16"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028825" y="214313"/>
            <a:ext cx="8229600" cy="776287"/>
          </a:xfrm>
        </p:spPr>
        <p:txBody>
          <a:bodyPr>
            <a:noAutofit/>
          </a:bodyPr>
          <a:lstStyle/>
          <a:p>
            <a:r>
              <a:rPr lang="en-US" dirty="0"/>
              <a:t>Monolithic</a:t>
            </a:r>
            <a:r>
              <a:rPr lang="en-US" dirty="0">
                <a:ea typeface="MS PGothic" charset="0"/>
              </a:rPr>
              <a:t> Kernel vs. Microkernel</a:t>
            </a: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10</a:t>
            </a:fld>
            <a:endParaRPr lang="en-US"/>
          </a:p>
        </p:txBody>
      </p:sp>
      <p:pic>
        <p:nvPicPr>
          <p:cNvPr id="3077"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37165" y="2216886"/>
            <a:ext cx="8873836" cy="428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694004" y="827397"/>
            <a:ext cx="10972800" cy="2677656"/>
          </a:xfrm>
          <a:prstGeom prst="rect">
            <a:avLst/>
          </a:prstGeom>
        </p:spPr>
        <p:txBody>
          <a:bodyPr wrap="square">
            <a:spAutoFit/>
          </a:bodyPr>
          <a:lstStyle/>
          <a:p>
            <a:pPr fontAlgn="auto">
              <a:spcAft>
                <a:spcPts val="0"/>
              </a:spcAft>
            </a:pPr>
            <a:r>
              <a:rPr lang="en-US" sz="2400" dirty="0">
                <a:solidFill>
                  <a:srgbClr val="FF0000"/>
                </a:solidFill>
                <a:latin typeface="+mn-lt"/>
                <a:ea typeface="MS PGothic" charset="0"/>
              </a:rPr>
              <a:t>Exercise 1 (</a:t>
            </a:r>
            <a:r>
              <a:rPr lang="en-US" sz="2400" dirty="0" err="1">
                <a:solidFill>
                  <a:srgbClr val="FF0000"/>
                </a:solidFill>
                <a:latin typeface="+mn-lt"/>
                <a:ea typeface="MS PGothic" charset="0"/>
              </a:rPr>
              <a:t>Plickers</a:t>
            </a:r>
            <a:r>
              <a:rPr lang="en-US" sz="2400" dirty="0">
                <a:solidFill>
                  <a:srgbClr val="FF0000"/>
                </a:solidFill>
                <a:latin typeface="+mn-lt"/>
                <a:ea typeface="MS PGothic" charset="0"/>
              </a:rPr>
              <a:t>, 2-Min Group Discussions): </a:t>
            </a:r>
            <a:r>
              <a:rPr lang="en-US" sz="2400" dirty="0">
                <a:latin typeface="+mn-lt"/>
                <a:ea typeface="MS PGothic" charset="0"/>
              </a:rPr>
              <a:t>Which structure should we use to build an OS for embedded systems (e.g., real-time robotic systems and smart watch)?</a:t>
            </a:r>
          </a:p>
          <a:p>
            <a:pPr fontAlgn="auto">
              <a:spcAft>
                <a:spcPts val="0"/>
              </a:spcAft>
            </a:pPr>
            <a:endParaRPr lang="en-US" sz="2400" dirty="0">
              <a:latin typeface="+mn-lt"/>
              <a:ea typeface="MS PGothic" charset="0"/>
            </a:endParaRPr>
          </a:p>
          <a:p>
            <a:pPr marL="457200" indent="-457200" fontAlgn="auto">
              <a:spcAft>
                <a:spcPts val="0"/>
              </a:spcAft>
              <a:buFont typeface="+mj-lt"/>
              <a:buAutoNum type="alphaUcPeriod"/>
            </a:pPr>
            <a:r>
              <a:rPr lang="en-US" sz="2400" dirty="0">
                <a:latin typeface="+mn-lt"/>
                <a:ea typeface="MS PGothic" charset="0"/>
              </a:rPr>
              <a:t>Monolithic Kernel </a:t>
            </a:r>
          </a:p>
          <a:p>
            <a:pPr marL="457200" indent="-457200" fontAlgn="auto">
              <a:spcAft>
                <a:spcPts val="0"/>
              </a:spcAft>
              <a:buFont typeface="+mj-lt"/>
              <a:buAutoNum type="alphaUcPeriod"/>
            </a:pPr>
            <a:r>
              <a:rPr lang="en-US" sz="2400" dirty="0">
                <a:latin typeface="+mn-lt"/>
                <a:ea typeface="MS PGothic" charset="0"/>
              </a:rPr>
              <a:t>Microkernel</a:t>
            </a:r>
          </a:p>
          <a:p>
            <a:pPr marL="457200" indent="-457200" fontAlgn="auto">
              <a:spcAft>
                <a:spcPts val="0"/>
              </a:spcAft>
              <a:buFont typeface="+mj-lt"/>
              <a:buAutoNum type="alphaUcPeriod"/>
            </a:pPr>
            <a:r>
              <a:rPr lang="en-US" sz="2400" dirty="0">
                <a:latin typeface="+mn-lt"/>
                <a:ea typeface="MS PGothic" charset="0"/>
              </a:rPr>
              <a:t>Random Pick</a:t>
            </a:r>
          </a:p>
          <a:p>
            <a:pPr fontAlgn="auto">
              <a:spcAft>
                <a:spcPts val="0"/>
              </a:spcAft>
            </a:pPr>
            <a:endParaRPr lang="en-US" sz="2400" dirty="0">
              <a:latin typeface="+mn-lt"/>
              <a:ea typeface="MS PGothic" charset="0"/>
            </a:endParaRPr>
          </a:p>
        </p:txBody>
      </p:sp>
    </p:spTree>
    <p:extLst>
      <p:ext uri="{BB962C8B-B14F-4D97-AF65-F5344CB8AC3E}">
        <p14:creationId xmlns:p14="http://schemas.microsoft.com/office/powerpoint/2010/main" val="277233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53CCE1-ED68-4673-B2B8-9A8ACC32B759}" type="slidenum">
              <a:rPr lang="en-US" smtClean="0"/>
              <a:pPr/>
              <a:t>11</a:t>
            </a:fld>
            <a:endParaRPr lang="en-US"/>
          </a:p>
        </p:txBody>
      </p:sp>
      <p:sp>
        <p:nvSpPr>
          <p:cNvPr id="6" name="Rectangle 2"/>
          <p:cNvSpPr>
            <a:spLocks noGrp="1" noChangeArrowheads="1"/>
          </p:cNvSpPr>
          <p:nvPr>
            <p:ph type="title"/>
          </p:nvPr>
        </p:nvSpPr>
        <p:spPr>
          <a:xfrm>
            <a:off x="762000" y="214312"/>
            <a:ext cx="10972799" cy="1233487"/>
          </a:xfrm>
        </p:spPr>
        <p:txBody>
          <a:bodyPr>
            <a:noAutofit/>
          </a:bodyPr>
          <a:lstStyle/>
          <a:p>
            <a:r>
              <a:rPr lang="en-US" dirty="0">
                <a:solidFill>
                  <a:srgbClr val="FF0000"/>
                </a:solidFill>
              </a:rPr>
              <a:t>Magic Trick: </a:t>
            </a:r>
            <a:r>
              <a:rPr lang="en-US" dirty="0"/>
              <a:t>Monolithic</a:t>
            </a:r>
            <a:r>
              <a:rPr lang="en-US" dirty="0">
                <a:ea typeface="MS PGothic" charset="0"/>
              </a:rPr>
              <a:t> Kernel vs. Microkernel</a:t>
            </a:r>
          </a:p>
        </p:txBody>
      </p:sp>
      <p:pic>
        <p:nvPicPr>
          <p:cNvPr id="2" name="Picture 1"/>
          <p:cNvPicPr>
            <a:picLocks noChangeAspect="1"/>
          </p:cNvPicPr>
          <p:nvPr/>
        </p:nvPicPr>
        <p:blipFill>
          <a:blip r:embed="rId3"/>
          <a:stretch>
            <a:fillRect/>
          </a:stretch>
        </p:blipFill>
        <p:spPr>
          <a:xfrm>
            <a:off x="4215968" y="2057400"/>
            <a:ext cx="3632632" cy="3482662"/>
          </a:xfrm>
          <a:prstGeom prst="rect">
            <a:avLst/>
          </a:prstGeom>
        </p:spPr>
      </p:pic>
      <p:pic>
        <p:nvPicPr>
          <p:cNvPr id="5" name="Picture 4"/>
          <p:cNvPicPr>
            <a:picLocks noChangeAspect="1"/>
          </p:cNvPicPr>
          <p:nvPr/>
        </p:nvPicPr>
        <p:blipFill>
          <a:blip r:embed="rId4"/>
          <a:stretch>
            <a:fillRect/>
          </a:stretch>
        </p:blipFill>
        <p:spPr>
          <a:xfrm>
            <a:off x="7850374" y="1574800"/>
            <a:ext cx="4341626" cy="4648200"/>
          </a:xfrm>
          <a:prstGeom prst="rect">
            <a:avLst/>
          </a:prstGeom>
        </p:spPr>
      </p:pic>
      <p:pic>
        <p:nvPicPr>
          <p:cNvPr id="7" name="Picture 6"/>
          <p:cNvPicPr>
            <a:picLocks noChangeAspect="1"/>
          </p:cNvPicPr>
          <p:nvPr/>
        </p:nvPicPr>
        <p:blipFill>
          <a:blip r:embed="rId5"/>
          <a:stretch>
            <a:fillRect/>
          </a:stretch>
        </p:blipFill>
        <p:spPr>
          <a:xfrm>
            <a:off x="0" y="1574800"/>
            <a:ext cx="4215968" cy="4648200"/>
          </a:xfrm>
          <a:prstGeom prst="rect">
            <a:avLst/>
          </a:prstGeom>
        </p:spPr>
      </p:pic>
      <p:sp>
        <p:nvSpPr>
          <p:cNvPr id="8" name="TextBox 7"/>
          <p:cNvSpPr txBox="1"/>
          <p:nvPr/>
        </p:nvSpPr>
        <p:spPr>
          <a:xfrm>
            <a:off x="4800600" y="2971800"/>
            <a:ext cx="2667000" cy="1569660"/>
          </a:xfrm>
          <a:prstGeom prst="rect">
            <a:avLst/>
          </a:prstGeom>
          <a:noFill/>
        </p:spPr>
        <p:txBody>
          <a:bodyPr wrap="square" rtlCol="0">
            <a:spAutoFit/>
          </a:bodyPr>
          <a:lstStyle/>
          <a:p>
            <a:pPr algn="ctr"/>
            <a:r>
              <a:rPr lang="en-US" sz="3200" dirty="0">
                <a:solidFill>
                  <a:schemeClr val="bg1"/>
                </a:solidFill>
                <a:latin typeface="+mn-lt"/>
              </a:rPr>
              <a:t>An </a:t>
            </a:r>
          </a:p>
          <a:p>
            <a:pPr algn="ctr"/>
            <a:r>
              <a:rPr lang="en-US" sz="3200" dirty="0">
                <a:solidFill>
                  <a:schemeClr val="bg1"/>
                </a:solidFill>
                <a:latin typeface="+mn-lt"/>
              </a:rPr>
              <a:t>Operating System</a:t>
            </a:r>
          </a:p>
        </p:txBody>
      </p:sp>
      <p:sp>
        <p:nvSpPr>
          <p:cNvPr id="9" name="TextBox 8"/>
          <p:cNvSpPr txBox="1"/>
          <p:nvPr/>
        </p:nvSpPr>
        <p:spPr>
          <a:xfrm>
            <a:off x="8816006" y="3464242"/>
            <a:ext cx="2667000" cy="1077218"/>
          </a:xfrm>
          <a:prstGeom prst="rect">
            <a:avLst/>
          </a:prstGeom>
          <a:noFill/>
        </p:spPr>
        <p:txBody>
          <a:bodyPr wrap="square" rtlCol="0">
            <a:spAutoFit/>
          </a:bodyPr>
          <a:lstStyle/>
          <a:p>
            <a:pPr algn="ctr"/>
            <a:r>
              <a:rPr lang="en-US" sz="3200" dirty="0">
                <a:solidFill>
                  <a:schemeClr val="bg1"/>
                </a:solidFill>
                <a:latin typeface="+mn-lt"/>
              </a:rPr>
              <a:t>Computer Hardware 2</a:t>
            </a:r>
          </a:p>
        </p:txBody>
      </p:sp>
      <p:sp>
        <p:nvSpPr>
          <p:cNvPr id="11" name="TextBox 10"/>
          <p:cNvSpPr txBox="1"/>
          <p:nvPr/>
        </p:nvSpPr>
        <p:spPr>
          <a:xfrm>
            <a:off x="896190" y="3360291"/>
            <a:ext cx="2667000" cy="1077218"/>
          </a:xfrm>
          <a:prstGeom prst="rect">
            <a:avLst/>
          </a:prstGeom>
          <a:noFill/>
        </p:spPr>
        <p:txBody>
          <a:bodyPr wrap="square" rtlCol="0">
            <a:spAutoFit/>
          </a:bodyPr>
          <a:lstStyle/>
          <a:p>
            <a:pPr algn="ctr"/>
            <a:r>
              <a:rPr lang="en-US" sz="3200" dirty="0">
                <a:solidFill>
                  <a:schemeClr val="bg1"/>
                </a:solidFill>
                <a:latin typeface="+mn-lt"/>
              </a:rPr>
              <a:t>Computer Hardware 1</a:t>
            </a:r>
          </a:p>
        </p:txBody>
      </p:sp>
    </p:spTree>
    <p:extLst>
      <p:ext uri="{BB962C8B-B14F-4D97-AF65-F5344CB8AC3E}">
        <p14:creationId xmlns:p14="http://schemas.microsoft.com/office/powerpoint/2010/main" val="132737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52400" y="228600"/>
            <a:ext cx="4038600" cy="759627"/>
          </a:xfrm>
        </p:spPr>
        <p:txBody>
          <a:bodyPr>
            <a:noAutofit/>
          </a:bodyPr>
          <a:lstStyle/>
          <a:p>
            <a:pPr eaLnBrk="1" hangingPunct="1"/>
            <a:r>
              <a:rPr lang="en-US" dirty="0">
                <a:latin typeface="+mn-lt"/>
                <a:ea typeface="MS PGothic" charset="0"/>
              </a:rPr>
              <a:t>Hybrid Systems</a:t>
            </a: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12</a:t>
            </a:fld>
            <a:endParaRPr lang="en-US"/>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9297" y="53771"/>
            <a:ext cx="6048703" cy="668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828675" y="1042703"/>
            <a:ext cx="2686050" cy="1700497"/>
          </a:xfrm>
          <a:prstGeom prst="rect">
            <a:avLst/>
          </a:prstGeom>
        </p:spPr>
      </p:pic>
      <p:pic>
        <p:nvPicPr>
          <p:cNvPr id="4" name="Picture 3"/>
          <p:cNvPicPr>
            <a:picLocks noChangeAspect="1"/>
          </p:cNvPicPr>
          <p:nvPr/>
        </p:nvPicPr>
        <p:blipFill>
          <a:blip r:embed="rId5"/>
          <a:stretch>
            <a:fillRect/>
          </a:stretch>
        </p:blipFill>
        <p:spPr>
          <a:xfrm>
            <a:off x="828676" y="2895600"/>
            <a:ext cx="2686050" cy="1789323"/>
          </a:xfrm>
          <a:prstGeom prst="rect">
            <a:avLst/>
          </a:prstGeom>
        </p:spPr>
      </p:pic>
      <p:pic>
        <p:nvPicPr>
          <p:cNvPr id="5" name="Picture 4"/>
          <p:cNvPicPr>
            <a:picLocks noChangeAspect="1"/>
          </p:cNvPicPr>
          <p:nvPr/>
        </p:nvPicPr>
        <p:blipFill>
          <a:blip r:embed="rId6"/>
          <a:stretch>
            <a:fillRect/>
          </a:stretch>
        </p:blipFill>
        <p:spPr>
          <a:xfrm>
            <a:off x="828676" y="4832805"/>
            <a:ext cx="2686050" cy="1918607"/>
          </a:xfrm>
          <a:prstGeom prst="rect">
            <a:avLst/>
          </a:prstGeom>
        </p:spPr>
      </p:pic>
    </p:spTree>
    <p:extLst>
      <p:ext uri="{BB962C8B-B14F-4D97-AF65-F5344CB8AC3E}">
        <p14:creationId xmlns:p14="http://schemas.microsoft.com/office/powerpoint/2010/main" val="262117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 calcmode="lin" valueType="num">
                                      <p:cBhvr>
                                        <p:cTn id="19" dur="500" fill="hold"/>
                                        <p:tgtEl>
                                          <p:spTgt spid="4098"/>
                                        </p:tgtEl>
                                        <p:attrNameLst>
                                          <p:attrName>ppt_w</p:attrName>
                                        </p:attrNameLst>
                                      </p:cBhvr>
                                      <p:tavLst>
                                        <p:tav tm="0">
                                          <p:val>
                                            <p:fltVal val="0"/>
                                          </p:val>
                                        </p:tav>
                                        <p:tav tm="100000">
                                          <p:val>
                                            <p:strVal val="#ppt_w"/>
                                          </p:val>
                                        </p:tav>
                                      </p:tavLst>
                                    </p:anim>
                                    <p:anim calcmode="lin" valueType="num">
                                      <p:cBhvr>
                                        <p:cTn id="20" dur="500" fill="hold"/>
                                        <p:tgtEl>
                                          <p:spTgt spid="4098"/>
                                        </p:tgtEl>
                                        <p:attrNameLst>
                                          <p:attrName>ppt_h</p:attrName>
                                        </p:attrNameLst>
                                      </p:cBhvr>
                                      <p:tavLst>
                                        <p:tav tm="0">
                                          <p:val>
                                            <p:fltVal val="0"/>
                                          </p:val>
                                        </p:tav>
                                        <p:tav tm="100000">
                                          <p:val>
                                            <p:strVal val="#ppt_h"/>
                                          </p:val>
                                        </p:tav>
                                      </p:tavLst>
                                    </p:anim>
                                    <p:animEffect transition="in" filter="fade">
                                      <p:cBhvr>
                                        <p:cTn id="2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Content Placeholder 3" descr="2_16.pdf"/>
          <p:cNvPicPr>
            <a:picLocks noGrp="1" noChangeAspect="1"/>
          </p:cNvPicPr>
          <p:nvPr>
            <p:ph idx="1"/>
          </p:nvPr>
        </p:nvPicPr>
        <p:blipFill>
          <a:blip r:embed="rId2" cstate="email">
            <a:extLst>
              <a:ext uri="{28A0092B-C50C-407E-A947-70E740481C1C}">
                <a14:useLocalDpi xmlns:a14="http://schemas.microsoft.com/office/drawing/2010/main" val="0"/>
              </a:ext>
            </a:extLst>
          </a:blip>
          <a:srcRect l="554" r="554"/>
          <a:stretch>
            <a:fillRect/>
          </a:stretch>
        </p:blipFill>
        <p:spPr>
          <a:xfrm>
            <a:off x="3453071" y="1676400"/>
            <a:ext cx="8719533" cy="4800600"/>
          </a:xfrm>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13</a:t>
            </a:fld>
            <a:endParaRPr lang="en-US"/>
          </a:p>
        </p:txBody>
      </p:sp>
      <p:sp>
        <p:nvSpPr>
          <p:cNvPr id="48130" name="Title 1"/>
          <p:cNvSpPr>
            <a:spLocks noGrp="1"/>
          </p:cNvSpPr>
          <p:nvPr>
            <p:ph type="title"/>
          </p:nvPr>
        </p:nvSpPr>
        <p:spPr>
          <a:xfrm>
            <a:off x="381000" y="292436"/>
            <a:ext cx="11277600" cy="4196463"/>
          </a:xfrm>
        </p:spPr>
        <p:txBody>
          <a:bodyPr>
            <a:normAutofit fontScale="90000"/>
          </a:bodyPr>
          <a:lstStyle/>
          <a:p>
            <a:pPr algn="l"/>
            <a:br>
              <a:rPr lang="en-US" sz="2800" dirty="0">
                <a:ea typeface="MS PGothic" charset="0"/>
              </a:rPr>
            </a:br>
            <a:r>
              <a:rPr lang="en-US" sz="3600" dirty="0">
                <a:solidFill>
                  <a:srgbClr val="FF0000"/>
                </a:solidFill>
              </a:rPr>
              <a:t>Exercise 2:</a:t>
            </a:r>
            <a:r>
              <a:rPr lang="en-US" sz="3600" dirty="0"/>
              <a:t> What type of OS kernel does </a:t>
            </a:r>
            <a:r>
              <a:rPr lang="en-US" sz="3600" dirty="0" err="1"/>
              <a:t>MacOS</a:t>
            </a:r>
            <a:r>
              <a:rPr lang="en-US" sz="3600" dirty="0"/>
              <a:t> have?  </a:t>
            </a:r>
            <a:r>
              <a:rPr lang="en-US" sz="3600" dirty="0">
                <a:ea typeface="MS PGothic" charset="0"/>
              </a:rPr>
              <a:t>Why?</a:t>
            </a:r>
            <a:br>
              <a:rPr lang="en-US" sz="3600" dirty="0">
                <a:ea typeface="MS PGothic" charset="0"/>
              </a:rPr>
            </a:br>
            <a:br>
              <a:rPr lang="en-US" sz="3600" dirty="0">
                <a:ea typeface="MS PGothic" charset="0"/>
              </a:rPr>
            </a:br>
            <a:r>
              <a:rPr lang="en-US" sz="3100" dirty="0">
                <a:ea typeface="MS PGothic" charset="0"/>
              </a:rPr>
              <a:t>A. Monolithic Kernel 		</a:t>
            </a:r>
            <a:br>
              <a:rPr lang="en-US" sz="3100" dirty="0">
                <a:ea typeface="MS PGothic" charset="0"/>
              </a:rPr>
            </a:br>
            <a:r>
              <a:rPr lang="en-US" sz="3100" dirty="0">
                <a:ea typeface="MS PGothic" charset="0"/>
              </a:rPr>
              <a:t>B. Microkernel</a:t>
            </a:r>
            <a:br>
              <a:rPr lang="en-US" sz="3100" dirty="0">
                <a:ea typeface="MS PGothic" charset="0"/>
              </a:rPr>
            </a:br>
            <a:r>
              <a:rPr lang="en-US" sz="3100" dirty="0">
                <a:ea typeface="MS PGothic" charset="0"/>
              </a:rPr>
              <a:t>C. Hybrid Kernel</a:t>
            </a:r>
            <a:br>
              <a:rPr lang="en-US" sz="3100" dirty="0">
                <a:ea typeface="MS PGothic" charset="0"/>
              </a:rPr>
            </a:br>
            <a:r>
              <a:rPr lang="en-US" sz="3100" dirty="0">
                <a:ea typeface="MS PGothic" charset="0"/>
              </a:rPr>
              <a:t>D. Tiny Kernel</a:t>
            </a:r>
            <a:br>
              <a:rPr lang="en-US" sz="3100" dirty="0">
                <a:ea typeface="MS PGothic" charset="0"/>
              </a:rPr>
            </a:br>
            <a:br>
              <a:rPr lang="en-US" sz="3600" dirty="0"/>
            </a:br>
            <a:endParaRPr lang="en-US" sz="3600" dirty="0">
              <a:ea typeface="MS PGothic" charset="0"/>
            </a:endParaRPr>
          </a:p>
        </p:txBody>
      </p:sp>
    </p:spTree>
    <p:extLst>
      <p:ext uri="{BB962C8B-B14F-4D97-AF65-F5344CB8AC3E}">
        <p14:creationId xmlns:p14="http://schemas.microsoft.com/office/powerpoint/2010/main" val="1845769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166688"/>
            <a:ext cx="8229600" cy="823912"/>
          </a:xfrm>
        </p:spPr>
        <p:txBody>
          <a:bodyPr>
            <a:noAutofit/>
          </a:bodyPr>
          <a:lstStyle/>
          <a:p>
            <a:pPr eaLnBrk="1" hangingPunct="1"/>
            <a:r>
              <a:rPr lang="en-US" dirty="0">
                <a:ea typeface="MS PGothic" charset="0"/>
              </a:rPr>
              <a:t>iOS</a:t>
            </a:r>
          </a:p>
        </p:txBody>
      </p:sp>
      <p:sp>
        <p:nvSpPr>
          <p:cNvPr id="49155" name="Rectangle 3"/>
          <p:cNvSpPr>
            <a:spLocks noGrp="1" noChangeArrowheads="1"/>
          </p:cNvSpPr>
          <p:nvPr>
            <p:ph idx="1"/>
          </p:nvPr>
        </p:nvSpPr>
        <p:spPr>
          <a:xfrm>
            <a:off x="762000" y="1066800"/>
            <a:ext cx="7543800" cy="5334000"/>
          </a:xfrm>
        </p:spPr>
        <p:txBody>
          <a:bodyPr>
            <a:noAutofit/>
          </a:bodyPr>
          <a:lstStyle/>
          <a:p>
            <a:r>
              <a:rPr lang="en-US" sz="2400" dirty="0">
                <a:latin typeface="Helvetica" charset="0"/>
                <a:ea typeface="MS PGothic" charset="0"/>
              </a:rPr>
              <a:t>Structured on Mac OS X, added functionality</a:t>
            </a:r>
          </a:p>
          <a:p>
            <a:endParaRPr lang="en-US" sz="2400" dirty="0">
              <a:latin typeface="Helvetica" charset="0"/>
              <a:ea typeface="MS PGothic" charset="0"/>
            </a:endParaRPr>
          </a:p>
          <a:p>
            <a:r>
              <a:rPr lang="en-US" sz="2400" dirty="0">
                <a:latin typeface="Helvetica" charset="0"/>
                <a:ea typeface="MS PGothic" charset="0"/>
              </a:rPr>
              <a:t>Does not run OS X applications natively</a:t>
            </a:r>
          </a:p>
          <a:p>
            <a:pPr lvl="1"/>
            <a:r>
              <a:rPr lang="en-US" sz="2400" dirty="0">
                <a:latin typeface="Helvetica" charset="0"/>
                <a:ea typeface="MS PGothic" charset="0"/>
              </a:rPr>
              <a:t>Also runs on different CPU architecture (ARM vs. Intel)</a:t>
            </a:r>
          </a:p>
          <a:p>
            <a:pPr lvl="1"/>
            <a:endParaRPr lang="en-US" sz="2400" dirty="0">
              <a:latin typeface="Helvetica" charset="0"/>
              <a:ea typeface="MS PGothic" charset="0"/>
            </a:endParaRPr>
          </a:p>
          <a:p>
            <a:r>
              <a:rPr lang="en-US" sz="2400" b="1" dirty="0">
                <a:solidFill>
                  <a:srgbClr val="3366FF"/>
                </a:solidFill>
                <a:latin typeface="Helvetica" charset="0"/>
                <a:ea typeface="MS PGothic" charset="0"/>
              </a:rPr>
              <a:t>Cocoa Touch </a:t>
            </a:r>
            <a:r>
              <a:rPr lang="en-US" sz="2400" dirty="0">
                <a:latin typeface="Helvetica" charset="0"/>
                <a:ea typeface="MS PGothic" charset="0"/>
              </a:rPr>
              <a:t>Objective-C API for developing apps</a:t>
            </a:r>
          </a:p>
          <a:p>
            <a:r>
              <a:rPr lang="en-US" sz="2400" b="1" dirty="0">
                <a:solidFill>
                  <a:srgbClr val="3366FF"/>
                </a:solidFill>
                <a:latin typeface="Helvetica" charset="0"/>
                <a:ea typeface="MS PGothic" charset="0"/>
              </a:rPr>
              <a:t>Media services </a:t>
            </a:r>
            <a:r>
              <a:rPr lang="en-US" sz="2400" dirty="0">
                <a:latin typeface="Helvetica" charset="0"/>
                <a:ea typeface="MS PGothic" charset="0"/>
              </a:rPr>
              <a:t>layer for graphics, audio, video</a:t>
            </a:r>
          </a:p>
          <a:p>
            <a:r>
              <a:rPr lang="en-US" sz="2400" b="1" dirty="0">
                <a:solidFill>
                  <a:srgbClr val="3366FF"/>
                </a:solidFill>
                <a:latin typeface="Helvetica" charset="0"/>
                <a:ea typeface="MS PGothic" charset="0"/>
              </a:rPr>
              <a:t>Core services </a:t>
            </a:r>
            <a:r>
              <a:rPr lang="en-US" sz="2400" dirty="0">
                <a:latin typeface="Helvetica" charset="0"/>
                <a:ea typeface="MS PGothic" charset="0"/>
              </a:rPr>
              <a:t>provides cloud computing, databases</a:t>
            </a:r>
          </a:p>
          <a:p>
            <a:endParaRPr lang="en-US" sz="2400" dirty="0">
              <a:latin typeface="Helvetica" charset="0"/>
              <a:ea typeface="MS PGothic" charset="0"/>
            </a:endParaRPr>
          </a:p>
          <a:p>
            <a:r>
              <a:rPr lang="en-US" sz="2400" dirty="0">
                <a:latin typeface="Helvetica" charset="0"/>
                <a:ea typeface="MS PGothic" charset="0"/>
              </a:rPr>
              <a:t>Core operating system, based on </a:t>
            </a:r>
            <a:r>
              <a:rPr lang="en-US" sz="2400" dirty="0">
                <a:solidFill>
                  <a:srgbClr val="FF0000"/>
                </a:solidFill>
                <a:latin typeface="Helvetica" charset="0"/>
                <a:ea typeface="MS PGothic" charset="0"/>
              </a:rPr>
              <a:t>XNU kernel</a:t>
            </a:r>
          </a:p>
        </p:txBody>
      </p:sp>
      <p:pic>
        <p:nvPicPr>
          <p:cNvPr id="49156" name="Picture 1" descr="2_17.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1371600"/>
            <a:ext cx="3277134"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14</a:t>
            </a:fld>
            <a:endParaRPr lang="en-US" dirty="0"/>
          </a:p>
        </p:txBody>
      </p:sp>
    </p:spTree>
    <p:extLst>
      <p:ext uri="{BB962C8B-B14F-4D97-AF65-F5344CB8AC3E}">
        <p14:creationId xmlns:p14="http://schemas.microsoft.com/office/powerpoint/2010/main" val="185841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15</a:t>
            </a:fld>
            <a:endParaRPr lang="en-US"/>
          </a:p>
        </p:txBody>
      </p:sp>
      <p:pic>
        <p:nvPicPr>
          <p:cNvPr id="3" name="Picture 2"/>
          <p:cNvPicPr>
            <a:picLocks noChangeAspect="1"/>
          </p:cNvPicPr>
          <p:nvPr/>
        </p:nvPicPr>
        <p:blipFill>
          <a:blip r:embed="rId3"/>
          <a:stretch>
            <a:fillRect/>
          </a:stretch>
        </p:blipFill>
        <p:spPr>
          <a:xfrm>
            <a:off x="5543" y="0"/>
            <a:ext cx="12231284" cy="6857999"/>
          </a:xfrm>
          <a:prstGeom prst="rect">
            <a:avLst/>
          </a:prstGeom>
        </p:spPr>
      </p:pic>
    </p:spTree>
    <p:extLst>
      <p:ext uri="{BB962C8B-B14F-4D97-AF65-F5344CB8AC3E}">
        <p14:creationId xmlns:p14="http://schemas.microsoft.com/office/powerpoint/2010/main" val="1549553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16</a:t>
            </a:fld>
            <a:endParaRPr lang="en-US"/>
          </a:p>
        </p:txBody>
      </p:sp>
      <p:pic>
        <p:nvPicPr>
          <p:cNvPr id="4" name="Picture 3"/>
          <p:cNvPicPr>
            <a:picLocks noChangeAspect="1"/>
          </p:cNvPicPr>
          <p:nvPr/>
        </p:nvPicPr>
        <p:blipFill>
          <a:blip r:embed="rId3"/>
          <a:stretch>
            <a:fillRect/>
          </a:stretch>
        </p:blipFill>
        <p:spPr>
          <a:xfrm>
            <a:off x="0" y="338514"/>
            <a:ext cx="8327710" cy="6019800"/>
          </a:xfrm>
          <a:prstGeom prst="rect">
            <a:avLst/>
          </a:prstGeom>
        </p:spPr>
      </p:pic>
      <p:sp>
        <p:nvSpPr>
          <p:cNvPr id="5" name="Rectangle 4"/>
          <p:cNvSpPr/>
          <p:nvPr/>
        </p:nvSpPr>
        <p:spPr>
          <a:xfrm>
            <a:off x="8610600" y="993923"/>
            <a:ext cx="3581400" cy="3970318"/>
          </a:xfrm>
          <a:prstGeom prst="rect">
            <a:avLst/>
          </a:prstGeom>
        </p:spPr>
        <p:txBody>
          <a:bodyPr wrap="square">
            <a:spAutoFit/>
          </a:bodyPr>
          <a:lstStyle/>
          <a:p>
            <a:r>
              <a:rPr lang="en-US" sz="2400" b="1" dirty="0">
                <a:solidFill>
                  <a:srgbClr val="FF0000"/>
                </a:solidFill>
              </a:rPr>
              <a:t>Exercise 3 (</a:t>
            </a:r>
            <a:r>
              <a:rPr lang="en-US" sz="2400" b="1" dirty="0" err="1">
                <a:solidFill>
                  <a:srgbClr val="FF0000"/>
                </a:solidFill>
              </a:rPr>
              <a:t>Plickers</a:t>
            </a:r>
            <a:r>
              <a:rPr lang="en-US" sz="2400" b="1" dirty="0">
                <a:solidFill>
                  <a:srgbClr val="FF0000"/>
                </a:solidFill>
              </a:rPr>
              <a:t>): </a:t>
            </a:r>
            <a:r>
              <a:rPr lang="en-US" sz="2400" dirty="0"/>
              <a:t>What type of OS kernel does Android have?  </a:t>
            </a:r>
          </a:p>
          <a:p>
            <a:br>
              <a:rPr lang="en-US" sz="2400" dirty="0">
                <a:latin typeface="+mn-lt"/>
                <a:ea typeface="MS PGothic" charset="0"/>
              </a:rPr>
            </a:br>
            <a:br>
              <a:rPr lang="en-US" sz="2400" dirty="0">
                <a:latin typeface="+mn-lt"/>
                <a:ea typeface="MS PGothic" charset="0"/>
              </a:rPr>
            </a:br>
            <a:r>
              <a:rPr lang="en-US" sz="2400" dirty="0">
                <a:latin typeface="+mn-lt"/>
                <a:ea typeface="MS PGothic" charset="0"/>
              </a:rPr>
              <a:t>A. Monolithic Kernel 	</a:t>
            </a:r>
            <a:br>
              <a:rPr lang="en-US" sz="2400" dirty="0">
                <a:latin typeface="+mn-lt"/>
                <a:ea typeface="MS PGothic" charset="0"/>
              </a:rPr>
            </a:br>
            <a:r>
              <a:rPr lang="en-US" sz="2400" dirty="0">
                <a:latin typeface="+mn-lt"/>
                <a:ea typeface="MS PGothic" charset="0"/>
              </a:rPr>
              <a:t>B. Microkernel</a:t>
            </a:r>
            <a:br>
              <a:rPr lang="en-US" sz="2400" dirty="0">
                <a:latin typeface="+mn-lt"/>
                <a:ea typeface="MS PGothic" charset="0"/>
              </a:rPr>
            </a:br>
            <a:r>
              <a:rPr lang="en-US" sz="2400" dirty="0">
                <a:latin typeface="+mn-lt"/>
                <a:ea typeface="MS PGothic" charset="0"/>
              </a:rPr>
              <a:t>C. Hybrid Kernel</a:t>
            </a:r>
            <a:br>
              <a:rPr lang="en-US" sz="2400" dirty="0">
                <a:latin typeface="+mn-lt"/>
                <a:ea typeface="MS PGothic" charset="0"/>
              </a:rPr>
            </a:br>
            <a:r>
              <a:rPr lang="en-US" sz="2400" dirty="0">
                <a:latin typeface="+mn-lt"/>
                <a:ea typeface="MS PGothic" charset="0"/>
              </a:rPr>
              <a:t>D. Tiny Kernel</a:t>
            </a:r>
            <a:br>
              <a:rPr lang="en-US" sz="2400" dirty="0">
                <a:latin typeface="+mn-lt"/>
                <a:ea typeface="MS PGothic" charset="0"/>
              </a:rPr>
            </a:br>
            <a:br>
              <a:rPr lang="en-US" dirty="0"/>
            </a:br>
            <a:endParaRPr lang="en-US" dirty="0"/>
          </a:p>
        </p:txBody>
      </p:sp>
    </p:spTree>
    <p:extLst>
      <p:ext uri="{BB962C8B-B14F-4D97-AF65-F5344CB8AC3E}">
        <p14:creationId xmlns:p14="http://schemas.microsoft.com/office/powerpoint/2010/main" val="3766523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762000" y="1417638"/>
            <a:ext cx="5562600" cy="4525963"/>
          </a:xfrm>
        </p:spPr>
        <p:txBody>
          <a:bodyPr>
            <a:noAutofit/>
          </a:bodyPr>
          <a:lstStyle/>
          <a:p>
            <a:r>
              <a:rPr lang="en-US" sz="3600" dirty="0"/>
              <a:t>OS Services</a:t>
            </a:r>
          </a:p>
          <a:p>
            <a:pPr marL="0" indent="0">
              <a:buNone/>
            </a:pPr>
            <a:endParaRPr lang="en-US" sz="3600" dirty="0"/>
          </a:p>
          <a:p>
            <a:r>
              <a:rPr lang="en-US" sz="3600" dirty="0"/>
              <a:t>Basic Operating System Organization</a:t>
            </a:r>
          </a:p>
          <a:p>
            <a:pPr marL="0" indent="0">
              <a:buNone/>
            </a:pPr>
            <a:endParaRPr lang="en-US" sz="3600" dirty="0"/>
          </a:p>
          <a:p>
            <a:r>
              <a:rPr lang="en-US" sz="3600" dirty="0"/>
              <a:t>Kernel Mode vs. User Mode</a:t>
            </a:r>
          </a:p>
          <a:p>
            <a:endParaRPr lang="en-US" sz="3600" dirty="0"/>
          </a:p>
        </p:txBody>
      </p:sp>
      <p:sp>
        <p:nvSpPr>
          <p:cNvPr id="4" name="Slide Number Placeholder 3"/>
          <p:cNvSpPr>
            <a:spLocks noGrp="1"/>
          </p:cNvSpPr>
          <p:nvPr>
            <p:ph type="sldNum" sz="quarter" idx="4"/>
          </p:nvPr>
        </p:nvSpPr>
        <p:spPr/>
        <p:txBody>
          <a:bodyPr/>
          <a:lstStyle/>
          <a:p>
            <a:fld id="{8353CCE1-ED68-4673-B2B8-9A8ACC32B759}" type="slidenum">
              <a:rPr lang="en-US" smtClean="0"/>
              <a:pPr/>
              <a:t>17</a:t>
            </a:fld>
            <a:endParaRPr lang="en-US" dirty="0"/>
          </a:p>
        </p:txBody>
      </p:sp>
      <p:sp>
        <p:nvSpPr>
          <p:cNvPr id="5" name="Content Placeholder 2"/>
          <p:cNvSpPr txBox="1">
            <a:spLocks/>
          </p:cNvSpPr>
          <p:nvPr/>
        </p:nvSpPr>
        <p:spPr>
          <a:xfrm>
            <a:off x="7010400" y="3854040"/>
            <a:ext cx="4876800" cy="20895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sz="3600" dirty="0"/>
              <a:t>Monolithic</a:t>
            </a:r>
            <a:r>
              <a:rPr lang="en-US" sz="3600" dirty="0">
                <a:ea typeface="MS PGothic" charset="0"/>
              </a:rPr>
              <a:t> Kernel </a:t>
            </a:r>
          </a:p>
          <a:p>
            <a:pPr fontAlgn="auto">
              <a:spcAft>
                <a:spcPts val="0"/>
              </a:spcAft>
            </a:pPr>
            <a:endParaRPr lang="en-US" sz="3600" dirty="0">
              <a:ea typeface="MS PGothic" charset="0"/>
            </a:endParaRPr>
          </a:p>
          <a:p>
            <a:pPr fontAlgn="auto">
              <a:spcAft>
                <a:spcPts val="0"/>
              </a:spcAft>
            </a:pPr>
            <a:r>
              <a:rPr lang="en-US" sz="3600" dirty="0">
                <a:ea typeface="MS PGothic" charset="0"/>
              </a:rPr>
              <a:t>Microkernel</a:t>
            </a:r>
            <a:endParaRPr lang="en-US" sz="3600" dirty="0"/>
          </a:p>
        </p:txBody>
      </p:sp>
    </p:spTree>
    <p:extLst>
      <p:ext uri="{BB962C8B-B14F-4D97-AF65-F5344CB8AC3E}">
        <p14:creationId xmlns:p14="http://schemas.microsoft.com/office/powerpoint/2010/main" val="1160011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2</a:t>
            </a:fld>
            <a:endParaRPr lang="en-US"/>
          </a:p>
        </p:txBody>
      </p:sp>
      <p:pic>
        <p:nvPicPr>
          <p:cNvPr id="3" name="Picture 2"/>
          <p:cNvPicPr>
            <a:picLocks noChangeAspect="1"/>
          </p:cNvPicPr>
          <p:nvPr/>
        </p:nvPicPr>
        <p:blipFill>
          <a:blip r:embed="rId3"/>
          <a:stretch>
            <a:fillRect/>
          </a:stretch>
        </p:blipFill>
        <p:spPr>
          <a:xfrm>
            <a:off x="0" y="381000"/>
            <a:ext cx="10549038" cy="6477000"/>
          </a:xfrm>
          <a:prstGeom prst="rect">
            <a:avLst/>
          </a:prstGeom>
        </p:spPr>
      </p:pic>
      <p:sp>
        <p:nvSpPr>
          <p:cNvPr id="4" name="Rectangle 2"/>
          <p:cNvSpPr txBox="1">
            <a:spLocks/>
          </p:cNvSpPr>
          <p:nvPr/>
        </p:nvSpPr>
        <p:spPr>
          <a:xfrm>
            <a:off x="6629400" y="609600"/>
            <a:ext cx="5791200" cy="143827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zh-CN" sz="3600" dirty="0">
                <a:latin typeface="Calibri" charset="0"/>
                <a:ea typeface="SimSun" charset="0"/>
                <a:cs typeface="SimSun" charset="0"/>
              </a:rPr>
              <a:t>Project 1 </a:t>
            </a:r>
          </a:p>
          <a:p>
            <a:pPr fontAlgn="auto">
              <a:spcAft>
                <a:spcPts val="0"/>
              </a:spcAft>
            </a:pPr>
            <a:r>
              <a:rPr lang="en-US" altLang="zh-CN" sz="3600" dirty="0">
                <a:latin typeface="Calibri" charset="0"/>
                <a:ea typeface="SimSun" charset="0"/>
                <a:cs typeface="SimSun" charset="0"/>
              </a:rPr>
              <a:t>Submission Report</a:t>
            </a:r>
          </a:p>
        </p:txBody>
      </p:sp>
    </p:spTree>
    <p:extLst>
      <p:ext uri="{BB962C8B-B14F-4D97-AF65-F5344CB8AC3E}">
        <p14:creationId xmlns:p14="http://schemas.microsoft.com/office/powerpoint/2010/main" val="2652793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DFF1C6-BC2C-9749-B335-CFBAC443F858}"/>
              </a:ext>
            </a:extLst>
          </p:cNvPr>
          <p:cNvSpPr>
            <a:spLocks noGrp="1"/>
          </p:cNvSpPr>
          <p:nvPr>
            <p:ph type="sldNum" sz="quarter" idx="12"/>
          </p:nvPr>
        </p:nvSpPr>
        <p:spPr/>
        <p:txBody>
          <a:bodyPr/>
          <a:lstStyle/>
          <a:p>
            <a:fld id="{8353CCE1-ED68-4673-B2B8-9A8ACC32B759}" type="slidenum">
              <a:rPr lang="en-US" smtClean="0"/>
              <a:pPr/>
              <a:t>3</a:t>
            </a:fld>
            <a:endParaRPr lang="en-US"/>
          </a:p>
        </p:txBody>
      </p:sp>
      <p:sp>
        <p:nvSpPr>
          <p:cNvPr id="3" name="TextBox 2">
            <a:extLst>
              <a:ext uri="{FF2B5EF4-FFF2-40B4-BE49-F238E27FC236}">
                <a16:creationId xmlns:a16="http://schemas.microsoft.com/office/drawing/2014/main" id="{511929D6-6BCA-D149-BD00-3B2A43681737}"/>
              </a:ext>
            </a:extLst>
          </p:cNvPr>
          <p:cNvSpPr txBox="1">
            <a:spLocks noChangeArrowheads="1"/>
          </p:cNvSpPr>
          <p:nvPr/>
        </p:nvSpPr>
        <p:spPr bwMode="auto">
          <a:xfrm>
            <a:off x="1219200" y="914400"/>
            <a:ext cx="9829800" cy="3847207"/>
          </a:xfrm>
          <a:prstGeom prst="rect">
            <a:avLst/>
          </a:prstGeom>
          <a:solidFill>
            <a:srgbClr val="F68026">
              <a:alpha val="20000"/>
            </a:srgbClr>
          </a:solidFill>
          <a:ln w="114300" cmpd="thickThin">
            <a:solidFill>
              <a:srgbClr val="DD550C"/>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spcBef>
                <a:spcPts val="1200"/>
              </a:spcBef>
              <a:spcAft>
                <a:spcPts val="600"/>
              </a:spcAft>
            </a:pPr>
            <a:r>
              <a:rPr lang="en-US" sz="3200" b="0" dirty="0">
                <a:solidFill>
                  <a:srgbClr val="03244D"/>
                </a:solidFill>
                <a:latin typeface="Calibri" panose="020F0502020204030204" pitchFamily="34" charset="0"/>
                <a:cs typeface="Calibri" panose="020F0502020204030204" pitchFamily="34" charset="0"/>
              </a:rPr>
              <a:t> 	</a:t>
            </a:r>
            <a:r>
              <a:rPr lang="en-US" sz="3200" b="1" dirty="0">
                <a:solidFill>
                  <a:srgbClr val="DD550C"/>
                </a:solidFill>
                <a:latin typeface="+mj-lt"/>
                <a:cs typeface="Calibri" panose="020F0502020204030204" pitchFamily="34" charset="0"/>
              </a:rPr>
              <a:t>Option</a:t>
            </a:r>
            <a:r>
              <a:rPr lang="en-US" altLang="zh-CN" sz="3200" b="1" dirty="0">
                <a:solidFill>
                  <a:srgbClr val="DD550C"/>
                </a:solidFill>
                <a:latin typeface="+mj-lt"/>
                <a:cs typeface="Calibri" panose="020F0502020204030204" pitchFamily="34" charset="0"/>
              </a:rPr>
              <a:t>1:</a:t>
            </a:r>
            <a:r>
              <a:rPr lang="zh-CN" altLang="en-US" sz="3200" b="1" dirty="0">
                <a:solidFill>
                  <a:srgbClr val="DD550C"/>
                </a:solidFill>
                <a:latin typeface="+mj-lt"/>
                <a:cs typeface="Calibri" panose="020F0502020204030204" pitchFamily="34" charset="0"/>
              </a:rPr>
              <a:t> </a:t>
            </a:r>
            <a:r>
              <a:rPr lang="en-US" altLang="zh-CN" sz="3200" dirty="0">
                <a:solidFill>
                  <a:srgbClr val="03244D"/>
                </a:solidFill>
                <a:latin typeface="+mj-lt"/>
                <a:cs typeface="Calibri" panose="020F0502020204030204" pitchFamily="34" charset="0"/>
              </a:rPr>
              <a:t>When you access a remote Linux machine in the Linux lab, you shouldn’t use the "</a:t>
            </a:r>
            <a:r>
              <a:rPr lang="en-US" altLang="zh-CN" sz="3200" dirty="0" err="1">
                <a:solidFill>
                  <a:srgbClr val="03244D"/>
                </a:solidFill>
                <a:latin typeface="+mj-lt"/>
                <a:cs typeface="Courier New" panose="02070309020205020404" pitchFamily="49" charset="0"/>
              </a:rPr>
              <a:t>sudo</a:t>
            </a:r>
            <a:r>
              <a:rPr lang="en-US" altLang="zh-CN" sz="3200" dirty="0">
                <a:solidFill>
                  <a:srgbClr val="03244D"/>
                </a:solidFill>
                <a:latin typeface="+mj-lt"/>
                <a:cs typeface="Calibri" panose="020F0502020204030204" pitchFamily="34" charset="0"/>
              </a:rPr>
              <a:t>" command, because you have no administrative rights. </a:t>
            </a:r>
          </a:p>
          <a:p>
            <a:pPr>
              <a:spcBef>
                <a:spcPts val="600"/>
              </a:spcBef>
              <a:spcAft>
                <a:spcPts val="600"/>
              </a:spcAft>
            </a:pPr>
            <a:endParaRPr lang="en-US" altLang="zh-CN" sz="3200" dirty="0">
              <a:solidFill>
                <a:srgbClr val="03244D"/>
              </a:solidFill>
              <a:latin typeface="+mj-lt"/>
              <a:cs typeface="Calibri" panose="020F0502020204030204" pitchFamily="34" charset="0"/>
            </a:endParaRPr>
          </a:p>
          <a:p>
            <a:pPr>
              <a:spcBef>
                <a:spcPts val="600"/>
              </a:spcBef>
              <a:spcAft>
                <a:spcPts val="600"/>
              </a:spcAft>
            </a:pPr>
            <a:r>
              <a:rPr lang="en-US" altLang="zh-CN" sz="3200" dirty="0">
                <a:solidFill>
                  <a:srgbClr val="03244D"/>
                </a:solidFill>
                <a:latin typeface="+mj-lt"/>
                <a:cs typeface="Calibri" panose="020F0502020204030204" pitchFamily="34" charset="0"/>
              </a:rPr>
              <a:t>    </a:t>
            </a:r>
            <a:r>
              <a:rPr lang="en-US" altLang="zh-CN" sz="3200" b="1" dirty="0">
                <a:solidFill>
                  <a:srgbClr val="DD550C"/>
                </a:solidFill>
                <a:latin typeface="+mj-lt"/>
                <a:cs typeface="Calibri" panose="020F0502020204030204" pitchFamily="34" charset="0"/>
              </a:rPr>
              <a:t>Options 2-4: </a:t>
            </a:r>
            <a:r>
              <a:rPr lang="en-US" altLang="zh-CN" sz="3200" dirty="0">
                <a:solidFill>
                  <a:srgbClr val="03244D"/>
                </a:solidFill>
                <a:latin typeface="+mj-lt"/>
                <a:cs typeface="Calibri" panose="020F0502020204030204" pitchFamily="34" charset="0"/>
              </a:rPr>
              <a:t>The "</a:t>
            </a:r>
            <a:r>
              <a:rPr lang="en-US" altLang="zh-CN" sz="3200" dirty="0" err="1">
                <a:solidFill>
                  <a:srgbClr val="03244D"/>
                </a:solidFill>
                <a:latin typeface="+mj-lt"/>
                <a:cs typeface="Courier New" panose="02070309020205020404" pitchFamily="49" charset="0"/>
              </a:rPr>
              <a:t>sudo</a:t>
            </a:r>
            <a:r>
              <a:rPr lang="en-US" altLang="zh-CN" sz="3200" dirty="0">
                <a:solidFill>
                  <a:srgbClr val="03244D"/>
                </a:solidFill>
                <a:latin typeface="+mj-lt"/>
                <a:cs typeface="Calibri" panose="020F0502020204030204" pitchFamily="34" charset="0"/>
              </a:rPr>
              <a:t>" command is allowed on your virtual machine or local machine where you are a system administrator.</a:t>
            </a:r>
          </a:p>
        </p:txBody>
      </p:sp>
    </p:spTree>
    <p:extLst>
      <p:ext uri="{BB962C8B-B14F-4D97-AF65-F5344CB8AC3E}">
        <p14:creationId xmlns:p14="http://schemas.microsoft.com/office/powerpoint/2010/main" val="35420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1828800" y="762000"/>
            <a:ext cx="8686800" cy="2590800"/>
          </a:xfrm>
        </p:spPr>
        <p:txBody>
          <a:bodyPr>
            <a:normAutofit fontScale="90000"/>
          </a:bodyPr>
          <a:lstStyle/>
          <a:p>
            <a:pPr eaLnBrk="1" hangingPunct="1"/>
            <a:r>
              <a:rPr lang="en-US" altLang="zh-CN" sz="4900" dirty="0">
                <a:latin typeface="Calibri" charset="0"/>
                <a:ea typeface="SimSun" charset="0"/>
                <a:cs typeface="SimSun" charset="0"/>
              </a:rPr>
              <a:t>COMP 3500 </a:t>
            </a:r>
            <a:br>
              <a:rPr lang="en-US" altLang="zh-CN" sz="4900" dirty="0">
                <a:latin typeface="Calibri" charset="0"/>
                <a:ea typeface="SimSun" charset="0"/>
                <a:cs typeface="SimSun" charset="0"/>
              </a:rPr>
            </a:br>
            <a:r>
              <a:rPr lang="en-US" altLang="zh-CN" sz="4900" dirty="0">
                <a:latin typeface="Calibri" charset="0"/>
                <a:ea typeface="SimSun" charset="0"/>
                <a:cs typeface="SimSun" charset="0"/>
              </a:rPr>
              <a:t>Introduction to Operating Systems</a:t>
            </a:r>
            <a:br>
              <a:rPr lang="en-US" altLang="zh-CN" sz="3600" dirty="0">
                <a:latin typeface="Calibri" charset="0"/>
                <a:ea typeface="SimSun" charset="0"/>
                <a:cs typeface="SimSun" charset="0"/>
              </a:rPr>
            </a:br>
            <a:br>
              <a:rPr lang="en-US" altLang="zh-CN" sz="3600" dirty="0">
                <a:latin typeface="Calibri" charset="0"/>
                <a:ea typeface="SimSun" charset="0"/>
                <a:cs typeface="SimSun" charset="0"/>
              </a:rPr>
            </a:br>
            <a:r>
              <a:rPr lang="en-US" altLang="zh-CN" sz="4900" dirty="0">
                <a:latin typeface="Calibri" charset="0"/>
                <a:ea typeface="SimSun" charset="0"/>
                <a:cs typeface="SimSun" charset="0"/>
              </a:rPr>
              <a:t>Operating System Design (cont.)</a:t>
            </a:r>
          </a:p>
        </p:txBody>
      </p:sp>
      <p:sp>
        <p:nvSpPr>
          <p:cNvPr id="6146" name="Text Box 3"/>
          <p:cNvSpPr txBox="1">
            <a:spLocks noChangeArrowheads="1"/>
          </p:cNvSpPr>
          <p:nvPr/>
        </p:nvSpPr>
        <p:spPr bwMode="auto">
          <a:xfrm>
            <a:off x="3657600" y="4343400"/>
            <a:ext cx="4953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http://www.eng.auburn.edu/~xqin</a:t>
            </a:r>
          </a:p>
          <a:p>
            <a:pPr algn="ctr">
              <a:lnSpc>
                <a:spcPct val="50000"/>
              </a:lnSpc>
              <a:spcBef>
                <a:spcPct val="50000"/>
              </a:spcBef>
            </a:pPr>
            <a:r>
              <a:rPr kumimoji="1" lang="en-US" i="1" dirty="0">
                <a:latin typeface="Calibri" charset="0"/>
              </a:rPr>
              <a:t>xqin@auburn.edu</a:t>
            </a:r>
            <a:endParaRPr kumimoji="1" lang="en-US" altLang="zh-CN" i="1" dirty="0">
              <a:latin typeface="Calibri" charset="0"/>
              <a:ea typeface="SimSun" charset="0"/>
              <a:cs typeface="SimSun" charset="0"/>
            </a:endParaRPr>
          </a:p>
        </p:txBody>
      </p:sp>
      <p:sp>
        <p:nvSpPr>
          <p:cNvPr id="3" name="Slide Number Placeholder 2"/>
          <p:cNvSpPr>
            <a:spLocks noGrp="1"/>
          </p:cNvSpPr>
          <p:nvPr>
            <p:ph type="sldNum" sz="quarter" idx="4"/>
          </p:nvPr>
        </p:nvSpPr>
        <p:spPr>
          <a:xfrm>
            <a:off x="381000" y="6220837"/>
            <a:ext cx="2133600" cy="365125"/>
          </a:xfrm>
        </p:spPr>
        <p:txBody>
          <a:bodyPr/>
          <a:lstStyle/>
          <a:p>
            <a:fld id="{8353CCE1-ED68-4673-B2B8-9A8ACC32B759}" type="slidenum">
              <a:rPr lang="en-US" smtClean="0"/>
              <a:pPr/>
              <a:t>4</a:t>
            </a:fld>
            <a:endParaRPr 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5</a:t>
            </a:fld>
            <a:endParaRPr lang="en-US"/>
          </a:p>
        </p:txBody>
      </p:sp>
      <p:pic>
        <p:nvPicPr>
          <p:cNvPr id="3" name="Picture 2"/>
          <p:cNvPicPr>
            <a:picLocks noChangeAspect="1"/>
          </p:cNvPicPr>
          <p:nvPr/>
        </p:nvPicPr>
        <p:blipFill>
          <a:blip r:embed="rId3"/>
          <a:stretch>
            <a:fillRect/>
          </a:stretch>
        </p:blipFill>
        <p:spPr>
          <a:xfrm>
            <a:off x="0" y="0"/>
            <a:ext cx="12192000" cy="6858000"/>
          </a:xfrm>
          <a:prstGeom prst="rect">
            <a:avLst/>
          </a:prstGeom>
        </p:spPr>
      </p:pic>
      <p:grpSp>
        <p:nvGrpSpPr>
          <p:cNvPr id="6" name="Group 5"/>
          <p:cNvGrpSpPr/>
          <p:nvPr/>
        </p:nvGrpSpPr>
        <p:grpSpPr>
          <a:xfrm>
            <a:off x="1066800" y="1219199"/>
            <a:ext cx="10287000" cy="584776"/>
            <a:chOff x="1066800" y="1219199"/>
            <a:chExt cx="10287000" cy="584776"/>
          </a:xfrm>
        </p:grpSpPr>
        <p:sp>
          <p:nvSpPr>
            <p:cNvPr id="4" name="TextBox 3"/>
            <p:cNvSpPr txBox="1"/>
            <p:nvPr/>
          </p:nvSpPr>
          <p:spPr>
            <a:xfrm>
              <a:off x="1066800" y="1219200"/>
              <a:ext cx="2286000" cy="584775"/>
            </a:xfrm>
            <a:prstGeom prst="rect">
              <a:avLst/>
            </a:prstGeom>
            <a:noFill/>
          </p:spPr>
          <p:txBody>
            <a:bodyPr wrap="square" rtlCol="0">
              <a:spAutoFit/>
            </a:bodyPr>
            <a:lstStyle/>
            <a:p>
              <a:r>
                <a:rPr lang="en-US" sz="3200" dirty="0">
                  <a:solidFill>
                    <a:schemeClr val="bg1"/>
                  </a:solidFill>
                  <a:latin typeface="+mn-lt"/>
                </a:rPr>
                <a:t>Microsoft</a:t>
              </a:r>
            </a:p>
          </p:txBody>
        </p:sp>
        <p:sp>
          <p:nvSpPr>
            <p:cNvPr id="5" name="TextBox 4"/>
            <p:cNvSpPr txBox="1"/>
            <p:nvPr/>
          </p:nvSpPr>
          <p:spPr>
            <a:xfrm>
              <a:off x="9982200" y="1219199"/>
              <a:ext cx="1371600" cy="584775"/>
            </a:xfrm>
            <a:prstGeom prst="rect">
              <a:avLst/>
            </a:prstGeom>
            <a:noFill/>
          </p:spPr>
          <p:txBody>
            <a:bodyPr wrap="square" rtlCol="0">
              <a:spAutoFit/>
            </a:bodyPr>
            <a:lstStyle/>
            <a:p>
              <a:r>
                <a:rPr lang="en-US" sz="3200" dirty="0">
                  <a:solidFill>
                    <a:schemeClr val="bg1"/>
                  </a:solidFill>
                  <a:latin typeface="+mn-lt"/>
                </a:rPr>
                <a:t>Apple</a:t>
              </a:r>
            </a:p>
          </p:txBody>
        </p:sp>
      </p:grpSp>
      <p:grpSp>
        <p:nvGrpSpPr>
          <p:cNvPr id="8" name="Group 7"/>
          <p:cNvGrpSpPr/>
          <p:nvPr/>
        </p:nvGrpSpPr>
        <p:grpSpPr>
          <a:xfrm>
            <a:off x="1066800" y="1221970"/>
            <a:ext cx="10515600" cy="584776"/>
            <a:chOff x="1066800" y="1219199"/>
            <a:chExt cx="10515600" cy="584776"/>
          </a:xfrm>
        </p:grpSpPr>
        <p:sp>
          <p:nvSpPr>
            <p:cNvPr id="9" name="TextBox 8"/>
            <p:cNvSpPr txBox="1"/>
            <p:nvPr/>
          </p:nvSpPr>
          <p:spPr>
            <a:xfrm>
              <a:off x="1066800" y="1219200"/>
              <a:ext cx="2286000" cy="584775"/>
            </a:xfrm>
            <a:prstGeom prst="rect">
              <a:avLst/>
            </a:prstGeom>
            <a:noFill/>
          </p:spPr>
          <p:txBody>
            <a:bodyPr wrap="square" rtlCol="0">
              <a:spAutoFit/>
            </a:bodyPr>
            <a:lstStyle/>
            <a:p>
              <a:r>
                <a:rPr lang="en-US" sz="3200" dirty="0">
                  <a:solidFill>
                    <a:schemeClr val="bg1"/>
                  </a:solidFill>
                  <a:latin typeface="+mn-lt"/>
                </a:rPr>
                <a:t>Windows 10</a:t>
              </a:r>
            </a:p>
          </p:txBody>
        </p:sp>
        <p:sp>
          <p:nvSpPr>
            <p:cNvPr id="10" name="TextBox 9"/>
            <p:cNvSpPr txBox="1"/>
            <p:nvPr/>
          </p:nvSpPr>
          <p:spPr>
            <a:xfrm>
              <a:off x="9220200" y="1219199"/>
              <a:ext cx="2362200" cy="584775"/>
            </a:xfrm>
            <a:prstGeom prst="rect">
              <a:avLst/>
            </a:prstGeom>
            <a:noFill/>
          </p:spPr>
          <p:txBody>
            <a:bodyPr wrap="square" rtlCol="0">
              <a:spAutoFit/>
            </a:bodyPr>
            <a:lstStyle/>
            <a:p>
              <a:r>
                <a:rPr lang="en-US" sz="3200" dirty="0">
                  <a:solidFill>
                    <a:schemeClr val="bg1"/>
                  </a:solidFill>
                  <a:latin typeface="+mn-lt"/>
                </a:rPr>
                <a:t>iOS/</a:t>
              </a:r>
              <a:r>
                <a:rPr lang="en-US" sz="3200" dirty="0" err="1">
                  <a:solidFill>
                    <a:schemeClr val="bg1"/>
                  </a:solidFill>
                  <a:latin typeface="+mn-lt"/>
                </a:rPr>
                <a:t>MacOS</a:t>
              </a:r>
              <a:endParaRPr lang="en-US" sz="3200" dirty="0">
                <a:solidFill>
                  <a:schemeClr val="bg1"/>
                </a:solidFill>
                <a:latin typeface="+mn-lt"/>
              </a:endParaRPr>
            </a:p>
          </p:txBody>
        </p:sp>
      </p:grpSp>
    </p:spTree>
    <p:extLst>
      <p:ext uri="{BB962C8B-B14F-4D97-AF65-F5344CB8AC3E}">
        <p14:creationId xmlns:p14="http://schemas.microsoft.com/office/powerpoint/2010/main" val="75404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25514E-17 -1.11111E-6 L 2.25514E-17 -0.11111 " pathEditMode="relative" rAng="0" ptsTypes="AA">
                                      <p:cBhvr>
                                        <p:cTn id="10" dur="2000" fill="hold"/>
                                        <p:tgtEl>
                                          <p:spTgt spid="6"/>
                                        </p:tgtEl>
                                        <p:attrNameLst>
                                          <p:attrName>ppt_x</p:attrName>
                                          <p:attrName>ppt_y</p:attrName>
                                        </p:attrNameLst>
                                      </p:cBhvr>
                                      <p:rCtr x="0" y="-5556"/>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6</a:t>
            </a:fld>
            <a:endParaRPr lang="en-US"/>
          </a:p>
        </p:txBody>
      </p:sp>
      <p:pic>
        <p:nvPicPr>
          <p:cNvPr id="3" name="Picture 2"/>
          <p:cNvPicPr>
            <a:picLocks noChangeAspect="1"/>
          </p:cNvPicPr>
          <p:nvPr/>
        </p:nvPicPr>
        <p:blipFill>
          <a:blip r:embed="rId2"/>
          <a:stretch>
            <a:fillRect/>
          </a:stretch>
        </p:blipFill>
        <p:spPr>
          <a:xfrm>
            <a:off x="0" y="-26324"/>
            <a:ext cx="12192000" cy="6884324"/>
          </a:xfrm>
          <a:prstGeom prst="rect">
            <a:avLst/>
          </a:prstGeom>
        </p:spPr>
      </p:pic>
      <p:grpSp>
        <p:nvGrpSpPr>
          <p:cNvPr id="4" name="Group 3"/>
          <p:cNvGrpSpPr/>
          <p:nvPr/>
        </p:nvGrpSpPr>
        <p:grpSpPr>
          <a:xfrm>
            <a:off x="1066800" y="1221970"/>
            <a:ext cx="10287000" cy="584776"/>
            <a:chOff x="1066800" y="1219199"/>
            <a:chExt cx="10287000" cy="584776"/>
          </a:xfrm>
        </p:grpSpPr>
        <p:sp>
          <p:nvSpPr>
            <p:cNvPr id="5" name="TextBox 4"/>
            <p:cNvSpPr txBox="1"/>
            <p:nvPr/>
          </p:nvSpPr>
          <p:spPr>
            <a:xfrm>
              <a:off x="1066800" y="1219200"/>
              <a:ext cx="3505200" cy="584775"/>
            </a:xfrm>
            <a:prstGeom prst="rect">
              <a:avLst/>
            </a:prstGeom>
            <a:noFill/>
          </p:spPr>
          <p:txBody>
            <a:bodyPr wrap="square" rtlCol="0">
              <a:spAutoFit/>
            </a:bodyPr>
            <a:lstStyle/>
            <a:p>
              <a:r>
                <a:rPr lang="en-US" sz="3200" dirty="0">
                  <a:solidFill>
                    <a:schemeClr val="bg1"/>
                  </a:solidFill>
                  <a:latin typeface="+mn-lt"/>
                </a:rPr>
                <a:t>Monolithic Kernel </a:t>
              </a:r>
            </a:p>
          </p:txBody>
        </p:sp>
        <p:sp>
          <p:nvSpPr>
            <p:cNvPr id="6" name="TextBox 5"/>
            <p:cNvSpPr txBox="1"/>
            <p:nvPr/>
          </p:nvSpPr>
          <p:spPr>
            <a:xfrm>
              <a:off x="8991600" y="1219199"/>
              <a:ext cx="2362200" cy="584775"/>
            </a:xfrm>
            <a:prstGeom prst="rect">
              <a:avLst/>
            </a:prstGeom>
            <a:noFill/>
          </p:spPr>
          <p:txBody>
            <a:bodyPr wrap="square" rtlCol="0">
              <a:spAutoFit/>
            </a:bodyPr>
            <a:lstStyle/>
            <a:p>
              <a:r>
                <a:rPr lang="en-US" sz="3200" dirty="0">
                  <a:solidFill>
                    <a:schemeClr val="bg1"/>
                  </a:solidFill>
                  <a:latin typeface="+mn-lt"/>
                </a:rPr>
                <a:t>Microkernel </a:t>
              </a:r>
            </a:p>
          </p:txBody>
        </p:sp>
      </p:grpSp>
    </p:spTree>
    <p:extLst>
      <p:ext uri="{BB962C8B-B14F-4D97-AF65-F5344CB8AC3E}">
        <p14:creationId xmlns:p14="http://schemas.microsoft.com/office/powerpoint/2010/main" val="1363025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7</a:t>
            </a:fld>
            <a:endParaRPr lang="en-US"/>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9600" y="-9525"/>
            <a:ext cx="5562600" cy="6892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0526E4AA-C4B5-C14B-8B67-109B266E5DB1}"/>
              </a:ext>
            </a:extLst>
          </p:cNvPr>
          <p:cNvSpPr/>
          <p:nvPr/>
        </p:nvSpPr>
        <p:spPr>
          <a:xfrm>
            <a:off x="6477000" y="1600200"/>
            <a:ext cx="5181600" cy="1446550"/>
          </a:xfrm>
          <a:prstGeom prst="rect">
            <a:avLst/>
          </a:prstGeom>
        </p:spPr>
        <p:txBody>
          <a:bodyPr wrap="square">
            <a:spAutoFit/>
          </a:bodyPr>
          <a:lstStyle/>
          <a:p>
            <a:pPr marL="0" marR="0" algn="ctr">
              <a:spcBef>
                <a:spcPts val="0"/>
              </a:spcBef>
              <a:spcAft>
                <a:spcPts val="0"/>
              </a:spcAft>
            </a:pPr>
            <a:r>
              <a:rPr lang="en-US" sz="4400" dirty="0">
                <a:solidFill>
                  <a:srgbClr val="DD550C"/>
                </a:solidFill>
                <a:effectLst/>
                <a:latin typeface="+mn-lt"/>
                <a:ea typeface="SimSun" panose="02010600030101010101" pitchFamily="2" charset="-122"/>
              </a:rPr>
              <a:t>Recap: </a:t>
            </a:r>
          </a:p>
          <a:p>
            <a:pPr marL="0" marR="0" algn="ctr">
              <a:spcBef>
                <a:spcPts val="0"/>
              </a:spcBef>
              <a:spcAft>
                <a:spcPts val="0"/>
              </a:spcAft>
            </a:pPr>
            <a:r>
              <a:rPr lang="en-US" sz="4400" dirty="0">
                <a:solidFill>
                  <a:srgbClr val="03244D"/>
                </a:solidFill>
                <a:effectLst/>
                <a:latin typeface="+mn-lt"/>
                <a:ea typeface="SimSun" panose="02010600030101010101" pitchFamily="2" charset="-122"/>
              </a:rPr>
              <a:t>Monolithic Kernel</a:t>
            </a:r>
          </a:p>
        </p:txBody>
      </p:sp>
    </p:spTree>
    <p:extLst>
      <p:ext uri="{BB962C8B-B14F-4D97-AF65-F5344CB8AC3E}">
        <p14:creationId xmlns:p14="http://schemas.microsoft.com/office/powerpoint/2010/main" val="1362394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990600" y="214313"/>
            <a:ext cx="10591799" cy="776287"/>
          </a:xfrm>
        </p:spPr>
        <p:txBody>
          <a:bodyPr>
            <a:noAutofit/>
          </a:bodyPr>
          <a:lstStyle/>
          <a:p>
            <a:r>
              <a:rPr lang="en-US" dirty="0">
                <a:solidFill>
                  <a:srgbClr val="DD550C"/>
                </a:solidFill>
                <a:ea typeface="MS PGothic" charset="0"/>
              </a:rPr>
              <a:t>Recap: </a:t>
            </a:r>
            <a:r>
              <a:rPr lang="en-US" dirty="0">
                <a:ea typeface="MS PGothic" charset="0"/>
              </a:rPr>
              <a:t>Microkernel System Structure </a:t>
            </a:r>
          </a:p>
        </p:txBody>
      </p:sp>
      <p:pic>
        <p:nvPicPr>
          <p:cNvPr id="44035" name="Picture 2" descr="2_14.pdf"/>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95400" y="1219200"/>
            <a:ext cx="9829935" cy="475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8</a:t>
            </a:fld>
            <a:endParaRPr lang="en-US"/>
          </a:p>
        </p:txBody>
      </p:sp>
    </p:spTree>
    <p:extLst>
      <p:ext uri="{BB962C8B-B14F-4D97-AF65-F5344CB8AC3E}">
        <p14:creationId xmlns:p14="http://schemas.microsoft.com/office/powerpoint/2010/main" val="191026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9</a:t>
            </a:fld>
            <a:endParaRPr lang="en-US"/>
          </a:p>
        </p:txBody>
      </p:sp>
      <p:sp>
        <p:nvSpPr>
          <p:cNvPr id="3" name="Rectangle 2">
            <a:extLst>
              <a:ext uri="{FF2B5EF4-FFF2-40B4-BE49-F238E27FC236}">
                <a16:creationId xmlns:a16="http://schemas.microsoft.com/office/drawing/2014/main" id="{0526E4AA-C4B5-C14B-8B67-109B266E5DB1}"/>
              </a:ext>
            </a:extLst>
          </p:cNvPr>
          <p:cNvSpPr/>
          <p:nvPr/>
        </p:nvSpPr>
        <p:spPr>
          <a:xfrm>
            <a:off x="1143000" y="1143000"/>
            <a:ext cx="10134600" cy="2800767"/>
          </a:xfrm>
          <a:prstGeom prst="rect">
            <a:avLst/>
          </a:prstGeom>
        </p:spPr>
        <p:txBody>
          <a:bodyPr wrap="square">
            <a:spAutoFit/>
          </a:bodyPr>
          <a:lstStyle/>
          <a:p>
            <a:pPr marL="0" marR="0">
              <a:spcBef>
                <a:spcPts val="0"/>
              </a:spcBef>
              <a:spcAft>
                <a:spcPts val="0"/>
              </a:spcAft>
            </a:pPr>
            <a:r>
              <a:rPr lang="en-US" sz="4400" b="1" dirty="0">
                <a:solidFill>
                  <a:srgbClr val="DD550C"/>
                </a:solidFill>
                <a:latin typeface="Calibri" panose="020F0502020204030204" pitchFamily="34" charset="0"/>
                <a:ea typeface="SimSun" panose="02010600030101010101" pitchFamily="2" charset="-122"/>
                <a:cs typeface="Arial" panose="020B0604020202020204" pitchFamily="34" charset="0"/>
              </a:rPr>
              <a:t>Exercise 0: </a:t>
            </a:r>
            <a:r>
              <a:rPr lang="en-US" sz="4400" dirty="0">
                <a:solidFill>
                  <a:srgbClr val="03244D"/>
                </a:solidFill>
                <a:latin typeface="Calibri" panose="020F0502020204030204" pitchFamily="34" charset="0"/>
                <a:ea typeface="SimSun" panose="02010600030101010101" pitchFamily="2" charset="-122"/>
                <a:cs typeface="Arial" panose="020B0604020202020204" pitchFamily="34" charset="0"/>
              </a:rPr>
              <a:t>Please work with your group member to develop a</a:t>
            </a:r>
            <a:r>
              <a:rPr lang="en-US" sz="4400" b="1" dirty="0">
                <a:solidFill>
                  <a:srgbClr val="03244D"/>
                </a:solidFill>
                <a:latin typeface="Calibri" panose="020F0502020204030204" pitchFamily="34" charset="0"/>
                <a:ea typeface="SimSun" panose="02010600030101010101" pitchFamily="2" charset="-122"/>
                <a:cs typeface="Arial" panose="020B0604020202020204" pitchFamily="34" charset="0"/>
              </a:rPr>
              <a:t> </a:t>
            </a:r>
            <a:r>
              <a:rPr lang="en-US" sz="4400" dirty="0">
                <a:solidFill>
                  <a:srgbClr val="03244D"/>
                </a:solidFill>
                <a:latin typeface="Calibri" panose="020F0502020204030204" pitchFamily="34" charset="0"/>
                <a:ea typeface="SimSun" panose="02010600030101010101" pitchFamily="2" charset="-122"/>
                <a:cs typeface="Arial" panose="020B0604020202020204" pitchFamily="34" charset="0"/>
              </a:rPr>
              <a:t>comparison table.</a:t>
            </a:r>
          </a:p>
          <a:p>
            <a:pPr marL="0" marR="0">
              <a:spcBef>
                <a:spcPts val="0"/>
              </a:spcBef>
              <a:spcAft>
                <a:spcPts val="0"/>
              </a:spcAft>
            </a:pPr>
            <a:endParaRPr lang="en-US" sz="4400" dirty="0">
              <a:solidFill>
                <a:srgbClr val="03244D"/>
              </a:solidFill>
              <a:latin typeface="Calibri" panose="020F0502020204030204" pitchFamily="34" charset="0"/>
              <a:ea typeface="SimSun" panose="02010600030101010101" pitchFamily="2" charset="-122"/>
              <a:cs typeface="Arial" panose="020B0604020202020204" pitchFamily="34" charset="0"/>
            </a:endParaRPr>
          </a:p>
          <a:p>
            <a:pPr marL="0" marR="0">
              <a:spcBef>
                <a:spcPts val="0"/>
              </a:spcBef>
              <a:spcAft>
                <a:spcPts val="0"/>
              </a:spcAft>
            </a:pPr>
            <a:r>
              <a:rPr lang="en-US" sz="4400" dirty="0">
                <a:solidFill>
                  <a:srgbClr val="DD550C"/>
                </a:solidFill>
                <a:latin typeface="Calibri" panose="020F0502020204030204" pitchFamily="34" charset="0"/>
                <a:ea typeface="SimSun" panose="02010600030101010101" pitchFamily="2" charset="-122"/>
                <a:cs typeface="Arial" panose="020B0604020202020204" pitchFamily="34" charset="0"/>
              </a:rPr>
              <a:t>Hint:</a:t>
            </a:r>
            <a:r>
              <a:rPr lang="en-US" sz="4400" dirty="0">
                <a:solidFill>
                  <a:srgbClr val="03244D"/>
                </a:solidFill>
                <a:latin typeface="Calibri" panose="020F0502020204030204" pitchFamily="34" charset="0"/>
                <a:ea typeface="SimSun" panose="02010600030101010101" pitchFamily="2" charset="-122"/>
                <a:cs typeface="Arial" panose="020B0604020202020204" pitchFamily="34" charset="0"/>
              </a:rPr>
              <a:t> Basis for Comparison</a:t>
            </a:r>
            <a:endParaRPr lang="en-US" sz="4400" dirty="0">
              <a:solidFill>
                <a:srgbClr val="03244D"/>
              </a:solidFill>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04995063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2850</TotalTime>
  <Words>668</Words>
  <Application>Microsoft Macintosh PowerPoint</Application>
  <PresentationFormat>Widescreen</PresentationFormat>
  <Paragraphs>163</Paragraphs>
  <Slides>17</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ＭＳ Ｐゴシック</vt:lpstr>
      <vt:lpstr>ＭＳ Ｐゴシック</vt:lpstr>
      <vt:lpstr>SimSun</vt:lpstr>
      <vt:lpstr>Arial</vt:lpstr>
      <vt:lpstr>Calibri</vt:lpstr>
      <vt:lpstr>Courier New</vt:lpstr>
      <vt:lpstr>Helvetica</vt:lpstr>
      <vt:lpstr>Times New Roman</vt:lpstr>
      <vt:lpstr>Custom Design</vt:lpstr>
      <vt:lpstr> Give a Time Cushion</vt:lpstr>
      <vt:lpstr>PowerPoint Presentation</vt:lpstr>
      <vt:lpstr>PowerPoint Presentation</vt:lpstr>
      <vt:lpstr>COMP 3500  Introduction to Operating Systems  Operating System Design (cont.)</vt:lpstr>
      <vt:lpstr>PowerPoint Presentation</vt:lpstr>
      <vt:lpstr>PowerPoint Presentation</vt:lpstr>
      <vt:lpstr>PowerPoint Presentation</vt:lpstr>
      <vt:lpstr>Recap: Microkernel System Structure </vt:lpstr>
      <vt:lpstr>PowerPoint Presentation</vt:lpstr>
      <vt:lpstr>Monolithic Kernel vs. Microkernel</vt:lpstr>
      <vt:lpstr>Magic Trick: Monolithic Kernel vs. Microkernel</vt:lpstr>
      <vt:lpstr>Hybrid Systems</vt:lpstr>
      <vt:lpstr> Exercise 2: What type of OS kernel does MacOS have?  Why?  A. Monolithic Kernel    B. Microkernel C. Hybrid Kernel D. Tiny Kernel  </vt:lpstr>
      <vt:lpstr>iOS</vt:lpstr>
      <vt:lpstr>PowerPoint Presentation</vt:lpstr>
      <vt:lpstr>PowerPoint Presentation</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Xiao Qin</cp:lastModifiedBy>
  <cp:revision>267</cp:revision>
  <dcterms:created xsi:type="dcterms:W3CDTF">2006-08-16T00:00:00Z</dcterms:created>
  <dcterms:modified xsi:type="dcterms:W3CDTF">2018-08-27T15:47:05Z</dcterms:modified>
</cp:coreProperties>
</file>